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381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381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381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381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rgbClr val="F6D4CC"/>
          </a:solidFill>
        </a:fill>
      </a:tcStyle>
    </a:wholeTbl>
    <a:band2H>
      <a:tcTxStyle/>
      <a:tcStyle>
        <a:tcBdr/>
        <a:fill>
          <a:solidFill>
            <a:srgbClr val="FBEBE7"/>
          </a:solidFill>
        </a:fill>
      </a:tcStyle>
    </a:band2H>
    <a:firstCol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381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381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lastRow>
    <a:firstRow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38100" cap="flat">
              <a:solidFill>
                <a:srgbClr val="E8E8E8"/>
              </a:solidFill>
              <a:prstDash val="solid"/>
              <a:round/>
            </a:ln>
          </a:top>
          <a:bottom>
            <a:ln w="127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E8E8E8"/>
        </a:fontRef>
        <a:srgbClr val="E8E8E8"/>
      </a:tcTxStyle>
      <a:tcStyle>
        <a:tcBdr>
          <a:left>
            <a:ln w="12700" cap="flat">
              <a:solidFill>
                <a:srgbClr val="E8E8E8"/>
              </a:solidFill>
              <a:prstDash val="solid"/>
              <a:round/>
            </a:ln>
          </a:left>
          <a:right>
            <a:ln w="12700" cap="flat">
              <a:solidFill>
                <a:srgbClr val="E8E8E8"/>
              </a:solidFill>
              <a:prstDash val="solid"/>
              <a:round/>
            </a:ln>
          </a:right>
          <a:top>
            <a:ln w="12700" cap="flat">
              <a:solidFill>
                <a:srgbClr val="E8E8E8"/>
              </a:solidFill>
              <a:prstDash val="solid"/>
              <a:round/>
            </a:ln>
          </a:top>
          <a:bottom>
            <a:ln w="38100" cap="flat">
              <a:solidFill>
                <a:srgbClr val="E8E8E8"/>
              </a:solidFill>
              <a:prstDash val="solid"/>
              <a:round/>
            </a:ln>
          </a:bottom>
          <a:insideH>
            <a:ln w="12700" cap="flat">
              <a:solidFill>
                <a:srgbClr val="E8E8E8"/>
              </a:solidFill>
              <a:prstDash val="solid"/>
              <a:round/>
            </a:ln>
          </a:insideH>
          <a:insideV>
            <a:ln w="12700" cap="flat">
              <a:solidFill>
                <a:srgbClr val="E8E8E8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1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Title 1"/>
          <p:cNvSpPr txBox="1">
            <a:spLocks noGrp="1"/>
          </p:cNvSpPr>
          <p:nvPr>
            <p:ph type="title" idx="4294967295"/>
          </p:nvPr>
        </p:nvSpPr>
        <p:spPr>
          <a:xfrm>
            <a:off x="643468" y="643467"/>
            <a:ext cx="5583867" cy="2798724"/>
          </a:xfrm>
          <a:prstGeom prst="rect">
            <a:avLst/>
          </a:prstGeom>
        </p:spPr>
        <p:txBody>
          <a:bodyPr anchor="b"/>
          <a:lstStyle/>
          <a:p>
            <a:pPr>
              <a:defRPr sz="4800" i="1"/>
            </a:pPr>
            <a:r>
              <a:t>Adaptive Fashion</a:t>
            </a:r>
            <a:r>
              <a:rPr i="0"/>
              <a:t> </a:t>
            </a:r>
            <a:br>
              <a:rPr i="0"/>
            </a:br>
            <a:r>
              <a:rPr sz="2800" i="0"/>
              <a:t>How People with Disabilities Experience Clothing </a:t>
            </a:r>
          </a:p>
        </p:txBody>
      </p:sp>
      <p:pic>
        <p:nvPicPr>
          <p:cNvPr id="96" name="Picture 4" descr="Picture 4"/>
          <p:cNvPicPr>
            <a:picLocks noChangeAspect="1"/>
          </p:cNvPicPr>
          <p:nvPr/>
        </p:nvPicPr>
        <p:blipFill>
          <a:blip r:embed="rId2"/>
          <a:srcRect l="2" b="5977"/>
          <a:stretch>
            <a:fillRect/>
          </a:stretch>
        </p:blipFill>
        <p:spPr>
          <a:xfrm>
            <a:off x="5582315" y="9"/>
            <a:ext cx="66097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extrusionOk="0">
                <a:moveTo>
                  <a:pt x="3774" y="0"/>
                </a:moveTo>
                <a:lnTo>
                  <a:pt x="4190" y="138"/>
                </a:lnTo>
                <a:cubicBezTo>
                  <a:pt x="4372" y="199"/>
                  <a:pt x="4554" y="258"/>
                  <a:pt x="4738" y="309"/>
                </a:cubicBezTo>
                <a:cubicBezTo>
                  <a:pt x="4685" y="422"/>
                  <a:pt x="4631" y="400"/>
                  <a:pt x="4579" y="389"/>
                </a:cubicBezTo>
                <a:cubicBezTo>
                  <a:pt x="4264" y="343"/>
                  <a:pt x="3938" y="309"/>
                  <a:pt x="3633" y="184"/>
                </a:cubicBezTo>
                <a:cubicBezTo>
                  <a:pt x="3559" y="161"/>
                  <a:pt x="3476" y="161"/>
                  <a:pt x="3444" y="240"/>
                </a:cubicBezTo>
                <a:cubicBezTo>
                  <a:pt x="3392" y="354"/>
                  <a:pt x="3466" y="422"/>
                  <a:pt x="3540" y="479"/>
                </a:cubicBezTo>
                <a:cubicBezTo>
                  <a:pt x="3666" y="581"/>
                  <a:pt x="3812" y="559"/>
                  <a:pt x="3949" y="570"/>
                </a:cubicBezTo>
                <a:cubicBezTo>
                  <a:pt x="4327" y="627"/>
                  <a:pt x="4505" y="785"/>
                  <a:pt x="4589" y="1149"/>
                </a:cubicBezTo>
                <a:cubicBezTo>
                  <a:pt x="4263" y="1001"/>
                  <a:pt x="3938" y="1183"/>
                  <a:pt x="3623" y="1081"/>
                </a:cubicBezTo>
                <a:cubicBezTo>
                  <a:pt x="3539" y="1059"/>
                  <a:pt x="3413" y="1093"/>
                  <a:pt x="3455" y="1218"/>
                </a:cubicBezTo>
                <a:cubicBezTo>
                  <a:pt x="3498" y="1331"/>
                  <a:pt x="3633" y="1421"/>
                  <a:pt x="3391" y="1399"/>
                </a:cubicBezTo>
                <a:cubicBezTo>
                  <a:pt x="3213" y="1387"/>
                  <a:pt x="3160" y="1251"/>
                  <a:pt x="3108" y="1104"/>
                </a:cubicBezTo>
                <a:cubicBezTo>
                  <a:pt x="3066" y="1024"/>
                  <a:pt x="2950" y="978"/>
                  <a:pt x="2866" y="1024"/>
                </a:cubicBezTo>
                <a:cubicBezTo>
                  <a:pt x="2761" y="1069"/>
                  <a:pt x="2792" y="1194"/>
                  <a:pt x="2792" y="1285"/>
                </a:cubicBezTo>
                <a:cubicBezTo>
                  <a:pt x="2782" y="1455"/>
                  <a:pt x="2867" y="1535"/>
                  <a:pt x="3014" y="1569"/>
                </a:cubicBezTo>
                <a:cubicBezTo>
                  <a:pt x="3193" y="1614"/>
                  <a:pt x="3371" y="1671"/>
                  <a:pt x="3602" y="1739"/>
                </a:cubicBezTo>
                <a:cubicBezTo>
                  <a:pt x="3350" y="1852"/>
                  <a:pt x="3160" y="1830"/>
                  <a:pt x="2971" y="1739"/>
                </a:cubicBezTo>
                <a:cubicBezTo>
                  <a:pt x="2740" y="1637"/>
                  <a:pt x="2435" y="1501"/>
                  <a:pt x="2246" y="1626"/>
                </a:cubicBezTo>
                <a:cubicBezTo>
                  <a:pt x="1963" y="1808"/>
                  <a:pt x="1731" y="1694"/>
                  <a:pt x="1479" y="1660"/>
                </a:cubicBezTo>
                <a:cubicBezTo>
                  <a:pt x="954" y="1592"/>
                  <a:pt x="1281" y="1489"/>
                  <a:pt x="756" y="1432"/>
                </a:cubicBezTo>
                <a:cubicBezTo>
                  <a:pt x="546" y="1411"/>
                  <a:pt x="324" y="1319"/>
                  <a:pt x="20" y="1444"/>
                </a:cubicBezTo>
                <a:cubicBezTo>
                  <a:pt x="1396" y="2102"/>
                  <a:pt x="2047" y="2056"/>
                  <a:pt x="3276" y="2862"/>
                </a:cubicBezTo>
                <a:cubicBezTo>
                  <a:pt x="3223" y="2942"/>
                  <a:pt x="3171" y="2909"/>
                  <a:pt x="3118" y="2898"/>
                </a:cubicBezTo>
                <a:cubicBezTo>
                  <a:pt x="3034" y="2885"/>
                  <a:pt x="2931" y="2839"/>
                  <a:pt x="2910" y="2988"/>
                </a:cubicBezTo>
                <a:cubicBezTo>
                  <a:pt x="2899" y="3101"/>
                  <a:pt x="2960" y="3159"/>
                  <a:pt x="3065" y="3170"/>
                </a:cubicBezTo>
                <a:cubicBezTo>
                  <a:pt x="3370" y="3215"/>
                  <a:pt x="3644" y="3374"/>
                  <a:pt x="3917" y="3510"/>
                </a:cubicBezTo>
                <a:cubicBezTo>
                  <a:pt x="4043" y="3567"/>
                  <a:pt x="4181" y="3647"/>
                  <a:pt x="4128" y="3851"/>
                </a:cubicBezTo>
                <a:cubicBezTo>
                  <a:pt x="4023" y="3908"/>
                  <a:pt x="3950" y="3828"/>
                  <a:pt x="3866" y="3816"/>
                </a:cubicBezTo>
                <a:cubicBezTo>
                  <a:pt x="3782" y="3805"/>
                  <a:pt x="3580" y="3851"/>
                  <a:pt x="3633" y="3885"/>
                </a:cubicBezTo>
                <a:cubicBezTo>
                  <a:pt x="3875" y="4010"/>
                  <a:pt x="3434" y="4316"/>
                  <a:pt x="3728" y="4316"/>
                </a:cubicBezTo>
                <a:cubicBezTo>
                  <a:pt x="4212" y="4316"/>
                  <a:pt x="4473" y="4862"/>
                  <a:pt x="4936" y="4872"/>
                </a:cubicBezTo>
                <a:cubicBezTo>
                  <a:pt x="5009" y="4874"/>
                  <a:pt x="5042" y="4974"/>
                  <a:pt x="5042" y="5054"/>
                </a:cubicBezTo>
                <a:cubicBezTo>
                  <a:pt x="5042" y="5156"/>
                  <a:pt x="4967" y="5167"/>
                  <a:pt x="4893" y="5179"/>
                </a:cubicBezTo>
                <a:cubicBezTo>
                  <a:pt x="4777" y="5190"/>
                  <a:pt x="4652" y="5055"/>
                  <a:pt x="4505" y="5248"/>
                </a:cubicBezTo>
                <a:cubicBezTo>
                  <a:pt x="4778" y="5361"/>
                  <a:pt x="5061" y="5474"/>
                  <a:pt x="5051" y="5860"/>
                </a:cubicBezTo>
                <a:cubicBezTo>
                  <a:pt x="5051" y="5962"/>
                  <a:pt x="5168" y="6007"/>
                  <a:pt x="5252" y="6030"/>
                </a:cubicBezTo>
                <a:cubicBezTo>
                  <a:pt x="5399" y="6075"/>
                  <a:pt x="5514" y="6144"/>
                  <a:pt x="5598" y="6291"/>
                </a:cubicBezTo>
                <a:cubicBezTo>
                  <a:pt x="5598" y="6325"/>
                  <a:pt x="5598" y="6348"/>
                  <a:pt x="5598" y="6382"/>
                </a:cubicBezTo>
                <a:cubicBezTo>
                  <a:pt x="5577" y="6734"/>
                  <a:pt x="5366" y="6723"/>
                  <a:pt x="5135" y="6666"/>
                </a:cubicBezTo>
                <a:cubicBezTo>
                  <a:pt x="4862" y="6598"/>
                  <a:pt x="4591" y="6461"/>
                  <a:pt x="4296" y="6586"/>
                </a:cubicBezTo>
                <a:cubicBezTo>
                  <a:pt x="4706" y="6757"/>
                  <a:pt x="5156" y="6768"/>
                  <a:pt x="5535" y="7006"/>
                </a:cubicBezTo>
                <a:cubicBezTo>
                  <a:pt x="4127" y="7052"/>
                  <a:pt x="2887" y="6291"/>
                  <a:pt x="1522" y="5996"/>
                </a:cubicBezTo>
                <a:cubicBezTo>
                  <a:pt x="1564" y="6189"/>
                  <a:pt x="1679" y="6235"/>
                  <a:pt x="1774" y="6258"/>
                </a:cubicBezTo>
                <a:cubicBezTo>
                  <a:pt x="2278" y="6405"/>
                  <a:pt x="2720" y="6700"/>
                  <a:pt x="3183" y="6950"/>
                </a:cubicBezTo>
                <a:cubicBezTo>
                  <a:pt x="3372" y="7052"/>
                  <a:pt x="3506" y="7166"/>
                  <a:pt x="3580" y="7381"/>
                </a:cubicBezTo>
                <a:cubicBezTo>
                  <a:pt x="3643" y="7586"/>
                  <a:pt x="3770" y="7677"/>
                  <a:pt x="4001" y="7620"/>
                </a:cubicBezTo>
                <a:cubicBezTo>
                  <a:pt x="4191" y="7575"/>
                  <a:pt x="4389" y="7597"/>
                  <a:pt x="4589" y="7620"/>
                </a:cubicBezTo>
                <a:cubicBezTo>
                  <a:pt x="4810" y="7643"/>
                  <a:pt x="5063" y="7870"/>
                  <a:pt x="5010" y="7995"/>
                </a:cubicBezTo>
                <a:cubicBezTo>
                  <a:pt x="4905" y="8199"/>
                  <a:pt x="4726" y="8096"/>
                  <a:pt x="4579" y="8074"/>
                </a:cubicBezTo>
                <a:cubicBezTo>
                  <a:pt x="4400" y="8051"/>
                  <a:pt x="4074" y="7994"/>
                  <a:pt x="4074" y="8018"/>
                </a:cubicBezTo>
                <a:cubicBezTo>
                  <a:pt x="3959" y="8528"/>
                  <a:pt x="3698" y="8143"/>
                  <a:pt x="3509" y="8142"/>
                </a:cubicBezTo>
                <a:cubicBezTo>
                  <a:pt x="3330" y="8142"/>
                  <a:pt x="3149" y="8085"/>
                  <a:pt x="2981" y="8040"/>
                </a:cubicBezTo>
                <a:cubicBezTo>
                  <a:pt x="2760" y="7983"/>
                  <a:pt x="2561" y="8084"/>
                  <a:pt x="2351" y="8108"/>
                </a:cubicBezTo>
                <a:cubicBezTo>
                  <a:pt x="2162" y="8129"/>
                  <a:pt x="2267" y="8426"/>
                  <a:pt x="2152" y="8551"/>
                </a:cubicBezTo>
                <a:cubicBezTo>
                  <a:pt x="2131" y="8585"/>
                  <a:pt x="2110" y="8585"/>
                  <a:pt x="2089" y="8585"/>
                </a:cubicBezTo>
                <a:cubicBezTo>
                  <a:pt x="2026" y="9471"/>
                  <a:pt x="923" y="9255"/>
                  <a:pt x="923" y="9289"/>
                </a:cubicBezTo>
                <a:cubicBezTo>
                  <a:pt x="828" y="9346"/>
                  <a:pt x="712" y="9209"/>
                  <a:pt x="597" y="9345"/>
                </a:cubicBezTo>
                <a:cubicBezTo>
                  <a:pt x="1091" y="9969"/>
                  <a:pt x="1847" y="10117"/>
                  <a:pt x="2519" y="10582"/>
                </a:cubicBezTo>
                <a:cubicBezTo>
                  <a:pt x="1962" y="10742"/>
                  <a:pt x="1637" y="10197"/>
                  <a:pt x="1227" y="10265"/>
                </a:cubicBezTo>
                <a:cubicBezTo>
                  <a:pt x="1027" y="10435"/>
                  <a:pt x="1627" y="10708"/>
                  <a:pt x="1048" y="10788"/>
                </a:cubicBezTo>
                <a:cubicBezTo>
                  <a:pt x="1301" y="10935"/>
                  <a:pt x="1480" y="11082"/>
                  <a:pt x="1659" y="11252"/>
                </a:cubicBezTo>
                <a:cubicBezTo>
                  <a:pt x="1963" y="11559"/>
                  <a:pt x="2026" y="11765"/>
                  <a:pt x="1879" y="12172"/>
                </a:cubicBezTo>
                <a:cubicBezTo>
                  <a:pt x="1784" y="12446"/>
                  <a:pt x="1648" y="12695"/>
                  <a:pt x="1774" y="13012"/>
                </a:cubicBezTo>
                <a:cubicBezTo>
                  <a:pt x="1858" y="13229"/>
                  <a:pt x="1828" y="13376"/>
                  <a:pt x="1512" y="13274"/>
                </a:cubicBezTo>
                <a:cubicBezTo>
                  <a:pt x="1176" y="13172"/>
                  <a:pt x="1049" y="13364"/>
                  <a:pt x="1133" y="13750"/>
                </a:cubicBezTo>
                <a:cubicBezTo>
                  <a:pt x="1186" y="14000"/>
                  <a:pt x="1133" y="14079"/>
                  <a:pt x="902" y="14045"/>
                </a:cubicBezTo>
                <a:cubicBezTo>
                  <a:pt x="650" y="14011"/>
                  <a:pt x="407" y="13854"/>
                  <a:pt x="92" y="13932"/>
                </a:cubicBezTo>
                <a:cubicBezTo>
                  <a:pt x="344" y="14388"/>
                  <a:pt x="881" y="14250"/>
                  <a:pt x="1175" y="14681"/>
                </a:cubicBezTo>
                <a:cubicBezTo>
                  <a:pt x="828" y="14681"/>
                  <a:pt x="555" y="14681"/>
                  <a:pt x="303" y="14590"/>
                </a:cubicBezTo>
                <a:cubicBezTo>
                  <a:pt x="198" y="14556"/>
                  <a:pt x="83" y="14510"/>
                  <a:pt x="20" y="14648"/>
                </a:cubicBezTo>
                <a:cubicBezTo>
                  <a:pt x="-54" y="14806"/>
                  <a:pt x="93" y="14862"/>
                  <a:pt x="177" y="14885"/>
                </a:cubicBezTo>
                <a:cubicBezTo>
                  <a:pt x="419" y="14964"/>
                  <a:pt x="608" y="15146"/>
                  <a:pt x="818" y="15294"/>
                </a:cubicBezTo>
                <a:cubicBezTo>
                  <a:pt x="1270" y="15612"/>
                  <a:pt x="1764" y="15884"/>
                  <a:pt x="2142" y="16406"/>
                </a:cubicBezTo>
                <a:cubicBezTo>
                  <a:pt x="1670" y="16270"/>
                  <a:pt x="1312" y="15953"/>
                  <a:pt x="860" y="15896"/>
                </a:cubicBezTo>
                <a:cubicBezTo>
                  <a:pt x="1249" y="16373"/>
                  <a:pt x="1743" y="16692"/>
                  <a:pt x="2205" y="17042"/>
                </a:cubicBezTo>
                <a:cubicBezTo>
                  <a:pt x="2341" y="17145"/>
                  <a:pt x="2478" y="17213"/>
                  <a:pt x="2499" y="17429"/>
                </a:cubicBezTo>
                <a:cubicBezTo>
                  <a:pt x="2563" y="17849"/>
                  <a:pt x="2730" y="18190"/>
                  <a:pt x="3108" y="18371"/>
                </a:cubicBezTo>
                <a:cubicBezTo>
                  <a:pt x="3108" y="18371"/>
                  <a:pt x="3087" y="18439"/>
                  <a:pt x="3077" y="18472"/>
                </a:cubicBezTo>
                <a:cubicBezTo>
                  <a:pt x="2846" y="18485"/>
                  <a:pt x="2668" y="18234"/>
                  <a:pt x="2384" y="18325"/>
                </a:cubicBezTo>
                <a:cubicBezTo>
                  <a:pt x="2668" y="18666"/>
                  <a:pt x="2899" y="18961"/>
                  <a:pt x="3287" y="19120"/>
                </a:cubicBezTo>
                <a:cubicBezTo>
                  <a:pt x="3602" y="19245"/>
                  <a:pt x="3991" y="19325"/>
                  <a:pt x="4222" y="19734"/>
                </a:cubicBezTo>
                <a:cubicBezTo>
                  <a:pt x="3959" y="19813"/>
                  <a:pt x="3760" y="19711"/>
                  <a:pt x="3560" y="19642"/>
                </a:cubicBezTo>
                <a:cubicBezTo>
                  <a:pt x="3256" y="19529"/>
                  <a:pt x="2951" y="19404"/>
                  <a:pt x="2646" y="19290"/>
                </a:cubicBezTo>
                <a:cubicBezTo>
                  <a:pt x="2530" y="19245"/>
                  <a:pt x="2405" y="19222"/>
                  <a:pt x="2331" y="19426"/>
                </a:cubicBezTo>
                <a:cubicBezTo>
                  <a:pt x="2720" y="19472"/>
                  <a:pt x="2950" y="19745"/>
                  <a:pt x="3192" y="20006"/>
                </a:cubicBezTo>
                <a:cubicBezTo>
                  <a:pt x="3328" y="20154"/>
                  <a:pt x="3444" y="20345"/>
                  <a:pt x="3686" y="20278"/>
                </a:cubicBezTo>
                <a:cubicBezTo>
                  <a:pt x="3812" y="20242"/>
                  <a:pt x="3897" y="20347"/>
                  <a:pt x="3886" y="20482"/>
                </a:cubicBezTo>
                <a:cubicBezTo>
                  <a:pt x="3834" y="20960"/>
                  <a:pt x="4137" y="21118"/>
                  <a:pt x="4452" y="21209"/>
                </a:cubicBezTo>
                <a:cubicBezTo>
                  <a:pt x="4683" y="21277"/>
                  <a:pt x="4903" y="21380"/>
                  <a:pt x="5117" y="21492"/>
                </a:cubicBezTo>
                <a:lnTo>
                  <a:pt x="5311" y="21600"/>
                </a:lnTo>
                <a:lnTo>
                  <a:pt x="21546" y="21600"/>
                </a:lnTo>
                <a:lnTo>
                  <a:pt x="21546" y="0"/>
                </a:lnTo>
                <a:lnTo>
                  <a:pt x="377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7" name="TextBox 27"/>
          <p:cNvSpPr txBox="1"/>
          <p:nvPr/>
        </p:nvSpPr>
        <p:spPr>
          <a:xfrm>
            <a:off x="4887457" y="6178037"/>
            <a:ext cx="7999340" cy="61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           </a:t>
            </a:r>
            <a:r>
              <a:rPr sz="1600"/>
              <a:t>Lauren Wasser </a:t>
            </a:r>
          </a:p>
          <a:p>
            <a:pPr>
              <a:defRPr sz="1600"/>
            </a:pPr>
            <a:r>
              <a:t>Richard Phibbs / Trunk Archive</a:t>
            </a:r>
          </a:p>
        </p:txBody>
      </p:sp>
      <p:sp>
        <p:nvSpPr>
          <p:cNvPr id="98" name="TextBox 28"/>
          <p:cNvSpPr txBox="1"/>
          <p:nvPr/>
        </p:nvSpPr>
        <p:spPr>
          <a:xfrm>
            <a:off x="691008" y="3881888"/>
            <a:ext cx="368693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/>
            </a:pPr>
            <a:endParaRPr/>
          </a:p>
          <a:p>
            <a:pPr>
              <a:defRPr sz="2000"/>
            </a:pPr>
            <a:r>
              <a:t>Susan Rothman Kolko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5" descr="Picture 5"/>
          <p:cNvPicPr>
            <a:picLocks noChangeAspect="1"/>
          </p:cNvPicPr>
          <p:nvPr/>
        </p:nvPicPr>
        <p:blipFill>
          <a:blip r:embed="rId2"/>
          <a:srcRect t="19253" r="9085" b="4017"/>
          <a:stretch>
            <a:fillRect/>
          </a:stretch>
        </p:blipFill>
        <p:spPr>
          <a:xfrm>
            <a:off x="20" y="9"/>
            <a:ext cx="12191980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rgbClr val="E8E8E8">
                  <a:alpha val="68000"/>
                </a:srgbClr>
              </a:gs>
              <a:gs pos="85000">
                <a:srgbClr val="E8E8E8">
                  <a:alpha val="97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Title 1"/>
          <p:cNvSpPr txBox="1">
            <a:spLocks noGrp="1"/>
          </p:cNvSpPr>
          <p:nvPr>
            <p:ph type="title"/>
          </p:nvPr>
        </p:nvSpPr>
        <p:spPr>
          <a:xfrm>
            <a:off x="-414867" y="432857"/>
            <a:ext cx="10515601" cy="764092"/>
          </a:xfrm>
          <a:prstGeom prst="rect">
            <a:avLst/>
          </a:prstGeom>
        </p:spPr>
        <p:txBody>
          <a:bodyPr/>
          <a:lstStyle/>
          <a:p>
            <a:r>
              <a:t>               Demographic Data on Disability </a:t>
            </a:r>
          </a:p>
        </p:txBody>
      </p:sp>
      <p:grpSp>
        <p:nvGrpSpPr>
          <p:cNvPr id="269" name="Content Placeholder 2"/>
          <p:cNvGrpSpPr/>
          <p:nvPr/>
        </p:nvGrpSpPr>
        <p:grpSpPr>
          <a:xfrm>
            <a:off x="2054064" y="1447728"/>
            <a:ext cx="8083872" cy="5052422"/>
            <a:chOff x="-1" y="0"/>
            <a:chExt cx="8083870" cy="5052421"/>
          </a:xfrm>
        </p:grpSpPr>
        <p:grpSp>
          <p:nvGrpSpPr>
            <p:cNvPr id="247" name="Group"/>
            <p:cNvGrpSpPr/>
            <p:nvPr/>
          </p:nvGrpSpPr>
          <p:grpSpPr>
            <a:xfrm>
              <a:off x="-2" y="-1"/>
              <a:ext cx="2526213" cy="1515729"/>
              <a:chOff x="-1" y="-1"/>
              <a:chExt cx="2526211" cy="1515728"/>
            </a:xfrm>
          </p:grpSpPr>
          <p:sp>
            <p:nvSpPr>
              <p:cNvPr id="245" name="Rectangle"/>
              <p:cNvSpPr/>
              <p:nvPr/>
            </p:nvSpPr>
            <p:spPr>
              <a:xfrm>
                <a:off x="-2" y="-2"/>
                <a:ext cx="2526213" cy="1515729"/>
              </a:xfrm>
              <a:prstGeom prst="rect">
                <a:avLst/>
              </a:prstGeom>
              <a:gradFill flip="none" rotWithShape="1">
                <a:gsLst>
                  <a:gs pos="0">
                    <a:srgbClr val="4A7D4D"/>
                  </a:gs>
                  <a:gs pos="50000">
                    <a:srgbClr val="156F21"/>
                  </a:gs>
                  <a:gs pos="100000">
                    <a:srgbClr val="0F661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" name="40% of adults aged 65 or older report having a disability"/>
              <p:cNvSpPr txBox="1"/>
              <p:nvPr/>
            </p:nvSpPr>
            <p:spPr>
              <a:xfrm>
                <a:off x="0" y="233352"/>
                <a:ext cx="2526210" cy="1049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0010" tIns="80010" rIns="80010" bIns="80010" numCol="1" anchor="ctr">
                <a:spAutoFit/>
              </a:bodyPr>
              <a:lstStyle>
                <a:lvl1pPr algn="ctr" defTabSz="933450">
                  <a:lnSpc>
                    <a:spcPct val="90000"/>
                  </a:lnSpc>
                  <a:spcBef>
                    <a:spcPts val="800"/>
                  </a:spcBef>
                  <a:defRPr sz="2100">
                    <a:solidFill>
                      <a:srgbClr val="FFFFFF"/>
                    </a:solidFill>
                  </a:defRPr>
                </a:lvl1pPr>
              </a:lstStyle>
              <a:p>
                <a:r>
                  <a:t>40% of adults aged 65 or older report having a disability </a:t>
                </a:r>
              </a:p>
            </p:txBody>
          </p:sp>
        </p:grpSp>
        <p:grpSp>
          <p:nvGrpSpPr>
            <p:cNvPr id="250" name="Group"/>
            <p:cNvGrpSpPr/>
            <p:nvPr/>
          </p:nvGrpSpPr>
          <p:grpSpPr>
            <a:xfrm>
              <a:off x="2778827" y="-1"/>
              <a:ext cx="2526212" cy="1515729"/>
              <a:chOff x="-1" y="-1"/>
              <a:chExt cx="2526211" cy="1515728"/>
            </a:xfrm>
          </p:grpSpPr>
          <p:sp>
            <p:nvSpPr>
              <p:cNvPr id="248" name="Rectangle"/>
              <p:cNvSpPr/>
              <p:nvPr/>
            </p:nvSpPr>
            <p:spPr>
              <a:xfrm>
                <a:off x="-2" y="-2"/>
                <a:ext cx="2526213" cy="1515729"/>
              </a:xfrm>
              <a:prstGeom prst="rect">
                <a:avLst/>
              </a:prstGeom>
              <a:gradFill flip="none" rotWithShape="1">
                <a:gsLst>
                  <a:gs pos="0">
                    <a:srgbClr val="4A7D4D"/>
                  </a:gs>
                  <a:gs pos="50000">
                    <a:srgbClr val="156F21"/>
                  </a:gs>
                  <a:gs pos="100000">
                    <a:srgbClr val="0F661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9" name="5% of children under the age of 14 have a moderate to severe disability"/>
              <p:cNvSpPr txBox="1"/>
              <p:nvPr/>
            </p:nvSpPr>
            <p:spPr>
              <a:xfrm>
                <a:off x="0" y="90477"/>
                <a:ext cx="2526210" cy="1334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0010" tIns="80010" rIns="80010" bIns="80010" numCol="1" anchor="ctr">
                <a:spAutoFit/>
              </a:bodyPr>
              <a:lstStyle>
                <a:lvl1pPr algn="ctr" defTabSz="933450">
                  <a:lnSpc>
                    <a:spcPct val="90000"/>
                  </a:lnSpc>
                  <a:spcBef>
                    <a:spcPts val="800"/>
                  </a:spcBef>
                  <a:defRPr sz="2100">
                    <a:solidFill>
                      <a:srgbClr val="FFFFFF"/>
                    </a:solidFill>
                  </a:defRPr>
                </a:lvl1pPr>
              </a:lstStyle>
              <a:p>
                <a:r>
                  <a:t>5% of children under the age of 14 have a moderate to severe disability </a:t>
                </a:r>
              </a:p>
            </p:txBody>
          </p:sp>
        </p:grpSp>
        <p:grpSp>
          <p:nvGrpSpPr>
            <p:cNvPr id="253" name="Group"/>
            <p:cNvGrpSpPr/>
            <p:nvPr/>
          </p:nvGrpSpPr>
          <p:grpSpPr>
            <a:xfrm>
              <a:off x="5557658" y="-1"/>
              <a:ext cx="2526212" cy="1515729"/>
              <a:chOff x="-1" y="-1"/>
              <a:chExt cx="2526211" cy="1515728"/>
            </a:xfrm>
          </p:grpSpPr>
          <p:sp>
            <p:nvSpPr>
              <p:cNvPr id="251" name="Rectangle"/>
              <p:cNvSpPr/>
              <p:nvPr/>
            </p:nvSpPr>
            <p:spPr>
              <a:xfrm>
                <a:off x="-2" y="-2"/>
                <a:ext cx="2526213" cy="1515729"/>
              </a:xfrm>
              <a:prstGeom prst="rect">
                <a:avLst/>
              </a:prstGeom>
              <a:gradFill flip="none" rotWithShape="1">
                <a:gsLst>
                  <a:gs pos="0">
                    <a:srgbClr val="4A7D4D"/>
                  </a:gs>
                  <a:gs pos="50000">
                    <a:srgbClr val="156F21"/>
                  </a:gs>
                  <a:gs pos="100000">
                    <a:srgbClr val="0F661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2" name="Women have more disabling conditions than men"/>
              <p:cNvSpPr txBox="1"/>
              <p:nvPr/>
            </p:nvSpPr>
            <p:spPr>
              <a:xfrm>
                <a:off x="0" y="233352"/>
                <a:ext cx="2526210" cy="1049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0010" tIns="80010" rIns="80010" bIns="80010" numCol="1" anchor="ctr">
                <a:spAutoFit/>
              </a:bodyPr>
              <a:lstStyle>
                <a:lvl1pPr algn="ctr" defTabSz="933450">
                  <a:lnSpc>
                    <a:spcPct val="90000"/>
                  </a:lnSpc>
                  <a:spcBef>
                    <a:spcPts val="800"/>
                  </a:spcBef>
                  <a:defRPr sz="2100">
                    <a:solidFill>
                      <a:srgbClr val="FFFFFF"/>
                    </a:solidFill>
                  </a:defRPr>
                </a:lvl1pPr>
              </a:lstStyle>
              <a:p>
                <a:r>
                  <a:t>Women have more disabling conditions than men</a:t>
                </a:r>
              </a:p>
            </p:txBody>
          </p:sp>
        </p:grpSp>
        <p:grpSp>
          <p:nvGrpSpPr>
            <p:cNvPr id="256" name="Group"/>
            <p:cNvGrpSpPr/>
            <p:nvPr/>
          </p:nvGrpSpPr>
          <p:grpSpPr>
            <a:xfrm>
              <a:off x="-2" y="1768344"/>
              <a:ext cx="2526213" cy="1515729"/>
              <a:chOff x="-1" y="-1"/>
              <a:chExt cx="2526211" cy="1515728"/>
            </a:xfrm>
          </p:grpSpPr>
          <p:sp>
            <p:nvSpPr>
              <p:cNvPr id="254" name="Rectangle"/>
              <p:cNvSpPr/>
              <p:nvPr/>
            </p:nvSpPr>
            <p:spPr>
              <a:xfrm>
                <a:off x="-2" y="-2"/>
                <a:ext cx="2526213" cy="1515729"/>
              </a:xfrm>
              <a:prstGeom prst="rect">
                <a:avLst/>
              </a:prstGeom>
              <a:gradFill flip="none" rotWithShape="1">
                <a:gsLst>
                  <a:gs pos="0">
                    <a:srgbClr val="4A7D4D"/>
                  </a:gs>
                  <a:gs pos="50000">
                    <a:srgbClr val="156F21"/>
                  </a:gs>
                  <a:gs pos="100000">
                    <a:srgbClr val="0F661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5" name="Regions with lower incomes have higher rates of disability"/>
              <p:cNvSpPr txBox="1"/>
              <p:nvPr/>
            </p:nvSpPr>
            <p:spPr>
              <a:xfrm>
                <a:off x="0" y="90477"/>
                <a:ext cx="2526210" cy="1334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0010" tIns="80010" rIns="80010" bIns="80010" numCol="1" anchor="ctr">
                <a:spAutoFit/>
              </a:bodyPr>
              <a:lstStyle>
                <a:lvl1pPr algn="ctr" defTabSz="933450">
                  <a:lnSpc>
                    <a:spcPct val="90000"/>
                  </a:lnSpc>
                  <a:spcBef>
                    <a:spcPts val="800"/>
                  </a:spcBef>
                  <a:defRPr sz="2100">
                    <a:solidFill>
                      <a:srgbClr val="FFFFFF"/>
                    </a:solidFill>
                  </a:defRPr>
                </a:lvl1pPr>
              </a:lstStyle>
              <a:p>
                <a:r>
                  <a:t>Regions with lower incomes have higher rates of disability</a:t>
                </a:r>
              </a:p>
            </p:txBody>
          </p:sp>
        </p:grpSp>
        <p:grpSp>
          <p:nvGrpSpPr>
            <p:cNvPr id="259" name="Group"/>
            <p:cNvGrpSpPr/>
            <p:nvPr/>
          </p:nvGrpSpPr>
          <p:grpSpPr>
            <a:xfrm>
              <a:off x="2778827" y="1768344"/>
              <a:ext cx="2526212" cy="1515729"/>
              <a:chOff x="-1" y="-1"/>
              <a:chExt cx="2526211" cy="1515728"/>
            </a:xfrm>
          </p:grpSpPr>
          <p:sp>
            <p:nvSpPr>
              <p:cNvPr id="257" name="Rectangle"/>
              <p:cNvSpPr/>
              <p:nvPr/>
            </p:nvSpPr>
            <p:spPr>
              <a:xfrm>
                <a:off x="-2" y="-2"/>
                <a:ext cx="2526213" cy="1515729"/>
              </a:xfrm>
              <a:prstGeom prst="rect">
                <a:avLst/>
              </a:prstGeom>
              <a:gradFill flip="none" rotWithShape="1">
                <a:gsLst>
                  <a:gs pos="0">
                    <a:srgbClr val="4A7D4D"/>
                  </a:gs>
                  <a:gs pos="50000">
                    <a:srgbClr val="156F21"/>
                  </a:gs>
                  <a:gs pos="100000">
                    <a:srgbClr val="0F661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8" name="In the U.S., the labor force consists of 20% people with disabilities"/>
              <p:cNvSpPr txBox="1"/>
              <p:nvPr/>
            </p:nvSpPr>
            <p:spPr>
              <a:xfrm>
                <a:off x="0" y="90477"/>
                <a:ext cx="2526210" cy="1334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0010" tIns="80010" rIns="80010" bIns="80010" numCol="1" anchor="ctr">
                <a:spAutoFit/>
              </a:bodyPr>
              <a:lstStyle>
                <a:lvl1pPr algn="ctr" defTabSz="933450">
                  <a:lnSpc>
                    <a:spcPct val="90000"/>
                  </a:lnSpc>
                  <a:spcBef>
                    <a:spcPts val="800"/>
                  </a:spcBef>
                  <a:defRPr sz="2100">
                    <a:solidFill>
                      <a:srgbClr val="FFFFFF"/>
                    </a:solidFill>
                  </a:defRPr>
                </a:lvl1pPr>
              </a:lstStyle>
              <a:p>
                <a:r>
                  <a:t>In the U.S., the labor force consists of 20% people with disabilities</a:t>
                </a:r>
              </a:p>
            </p:txBody>
          </p:sp>
        </p:grpSp>
        <p:grpSp>
          <p:nvGrpSpPr>
            <p:cNvPr id="262" name="Group"/>
            <p:cNvGrpSpPr/>
            <p:nvPr/>
          </p:nvGrpSpPr>
          <p:grpSpPr>
            <a:xfrm>
              <a:off x="5557658" y="1768344"/>
              <a:ext cx="2526212" cy="1515729"/>
              <a:chOff x="-1" y="-1"/>
              <a:chExt cx="2526211" cy="1515728"/>
            </a:xfrm>
          </p:grpSpPr>
          <p:sp>
            <p:nvSpPr>
              <p:cNvPr id="260" name="Rectangle"/>
              <p:cNvSpPr/>
              <p:nvPr/>
            </p:nvSpPr>
            <p:spPr>
              <a:xfrm>
                <a:off x="-2" y="-2"/>
                <a:ext cx="2526213" cy="1515729"/>
              </a:xfrm>
              <a:prstGeom prst="rect">
                <a:avLst/>
              </a:prstGeom>
              <a:gradFill flip="none" rotWithShape="1">
                <a:gsLst>
                  <a:gs pos="0">
                    <a:srgbClr val="4A7D4D"/>
                  </a:gs>
                  <a:gs pos="50000">
                    <a:srgbClr val="156F21"/>
                  </a:gs>
                  <a:gs pos="100000">
                    <a:srgbClr val="0F661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1" name="Mobility impairments are the most common"/>
              <p:cNvSpPr txBox="1"/>
              <p:nvPr/>
            </p:nvSpPr>
            <p:spPr>
              <a:xfrm>
                <a:off x="0" y="233352"/>
                <a:ext cx="2526210" cy="1049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0010" tIns="80010" rIns="80010" bIns="80010" numCol="1" anchor="ctr">
                <a:spAutoFit/>
              </a:bodyPr>
              <a:lstStyle>
                <a:lvl1pPr algn="ctr" defTabSz="933450">
                  <a:lnSpc>
                    <a:spcPct val="90000"/>
                  </a:lnSpc>
                  <a:spcBef>
                    <a:spcPts val="800"/>
                  </a:spcBef>
                  <a:defRPr sz="2100">
                    <a:solidFill>
                      <a:srgbClr val="FFFFFF"/>
                    </a:solidFill>
                  </a:defRPr>
                </a:lvl1pPr>
              </a:lstStyle>
              <a:p>
                <a:r>
                  <a:t>Mobility impairments are the most common</a:t>
                </a:r>
              </a:p>
            </p:txBody>
          </p:sp>
        </p:grpSp>
        <p:grpSp>
          <p:nvGrpSpPr>
            <p:cNvPr id="265" name="Group"/>
            <p:cNvGrpSpPr/>
            <p:nvPr/>
          </p:nvGrpSpPr>
          <p:grpSpPr>
            <a:xfrm>
              <a:off x="1389412" y="3536692"/>
              <a:ext cx="2526212" cy="1515729"/>
              <a:chOff x="-1" y="-1"/>
              <a:chExt cx="2526211" cy="1515728"/>
            </a:xfrm>
          </p:grpSpPr>
          <p:sp>
            <p:nvSpPr>
              <p:cNvPr id="263" name="Rectangle"/>
              <p:cNvSpPr/>
              <p:nvPr/>
            </p:nvSpPr>
            <p:spPr>
              <a:xfrm>
                <a:off x="-2" y="-2"/>
                <a:ext cx="2526213" cy="1515729"/>
              </a:xfrm>
              <a:prstGeom prst="rect">
                <a:avLst/>
              </a:prstGeom>
              <a:gradFill flip="none" rotWithShape="1">
                <a:gsLst>
                  <a:gs pos="0">
                    <a:srgbClr val="4A7D4D"/>
                  </a:gs>
                  <a:gs pos="50000">
                    <a:srgbClr val="156F21"/>
                  </a:gs>
                  <a:gs pos="100000">
                    <a:srgbClr val="0F661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4" name="People with disabilities are less likely to receive an education"/>
              <p:cNvSpPr txBox="1"/>
              <p:nvPr/>
            </p:nvSpPr>
            <p:spPr>
              <a:xfrm>
                <a:off x="0" y="90477"/>
                <a:ext cx="2526210" cy="1334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0010" tIns="80010" rIns="80010" bIns="80010" numCol="1" anchor="ctr">
                <a:spAutoFit/>
              </a:bodyPr>
              <a:lstStyle>
                <a:lvl1pPr algn="ctr" defTabSz="933450">
                  <a:lnSpc>
                    <a:spcPct val="90000"/>
                  </a:lnSpc>
                  <a:spcBef>
                    <a:spcPts val="800"/>
                  </a:spcBef>
                  <a:defRPr sz="2100">
                    <a:solidFill>
                      <a:srgbClr val="FFFFFF"/>
                    </a:solidFill>
                  </a:defRPr>
                </a:lvl1pPr>
              </a:lstStyle>
              <a:p>
                <a:r>
                  <a:t>People with disabilities are less likely to receive an education</a:t>
                </a:r>
              </a:p>
            </p:txBody>
          </p:sp>
        </p:grpSp>
        <p:grpSp>
          <p:nvGrpSpPr>
            <p:cNvPr id="268" name="Group"/>
            <p:cNvGrpSpPr/>
            <p:nvPr/>
          </p:nvGrpSpPr>
          <p:grpSpPr>
            <a:xfrm>
              <a:off x="4168243" y="3536692"/>
              <a:ext cx="2526212" cy="1515729"/>
              <a:chOff x="-1" y="-1"/>
              <a:chExt cx="2526211" cy="1515728"/>
            </a:xfrm>
          </p:grpSpPr>
          <p:sp>
            <p:nvSpPr>
              <p:cNvPr id="266" name="Rectangle"/>
              <p:cNvSpPr/>
              <p:nvPr/>
            </p:nvSpPr>
            <p:spPr>
              <a:xfrm>
                <a:off x="-2" y="-2"/>
                <a:ext cx="2526213" cy="1515729"/>
              </a:xfrm>
              <a:prstGeom prst="rect">
                <a:avLst/>
              </a:prstGeom>
              <a:gradFill flip="none" rotWithShape="1">
                <a:gsLst>
                  <a:gs pos="0">
                    <a:srgbClr val="4A7D4D"/>
                  </a:gs>
                  <a:gs pos="50000">
                    <a:srgbClr val="156F21"/>
                  </a:gs>
                  <a:gs pos="100000">
                    <a:srgbClr val="0F661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7" name="People with disabilities tend to have short life expectancies"/>
              <p:cNvSpPr txBox="1"/>
              <p:nvPr/>
            </p:nvSpPr>
            <p:spPr>
              <a:xfrm>
                <a:off x="0" y="90477"/>
                <a:ext cx="2526210" cy="1334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0010" tIns="80010" rIns="80010" bIns="80010" numCol="1" anchor="ctr">
                <a:spAutoFit/>
              </a:bodyPr>
              <a:lstStyle>
                <a:lvl1pPr algn="ctr" defTabSz="933450">
                  <a:lnSpc>
                    <a:spcPct val="90000"/>
                  </a:lnSpc>
                  <a:spcBef>
                    <a:spcPts val="800"/>
                  </a:spcBef>
                  <a:defRPr sz="2100">
                    <a:solidFill>
                      <a:srgbClr val="FFFFFF"/>
                    </a:solidFill>
                  </a:defRPr>
                </a:lvl1pPr>
              </a:lstStyle>
              <a:p>
                <a:r>
                  <a:t>People with disabilities tend to have short life expectancies</a:t>
                </a:r>
              </a:p>
            </p:txBody>
          </p:sp>
        </p:grpSp>
      </p:grpSp>
      <p:pic>
        <p:nvPicPr>
          <p:cNvPr id="270" name="Picture 14" descr="Picture 14"/>
          <p:cNvPicPr>
            <a:picLocks noChangeAspect="1"/>
          </p:cNvPicPr>
          <p:nvPr/>
        </p:nvPicPr>
        <p:blipFill>
          <a:blip r:embed="rId3"/>
          <a:srcRect b="6"/>
          <a:stretch>
            <a:fillRect/>
          </a:stretch>
        </p:blipFill>
        <p:spPr>
          <a:xfrm>
            <a:off x="1610" y="5325374"/>
            <a:ext cx="1247608" cy="1526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8"/>
                  <a:pt x="0" y="10803"/>
                </a:cubicBezTo>
                <a:cubicBezTo>
                  <a:pt x="0" y="16768"/>
                  <a:pt x="4837" y="21600"/>
                  <a:pt x="10800" y="21600"/>
                </a:cubicBezTo>
                <a:cubicBezTo>
                  <a:pt x="16763" y="21600"/>
                  <a:pt x="21600" y="16768"/>
                  <a:pt x="21600" y="10803"/>
                </a:cubicBezTo>
                <a:cubicBezTo>
                  <a:pt x="21600" y="4838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5" descr="Picture 5"/>
          <p:cNvPicPr>
            <a:picLocks noChangeAspect="1"/>
          </p:cNvPicPr>
          <p:nvPr/>
        </p:nvPicPr>
        <p:blipFill>
          <a:blip r:embed="rId2"/>
          <a:srcRect r="9085" b="2327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tangle 9"/>
          <p:cNvSpPr/>
          <p:nvPr/>
        </p:nvSpPr>
        <p:spPr>
          <a:xfrm>
            <a:off x="-2" y="0"/>
            <a:ext cx="12196806" cy="6858000"/>
          </a:xfrm>
          <a:prstGeom prst="rect">
            <a:avLst/>
          </a:prstGeom>
          <a:gradFill>
            <a:gsLst>
              <a:gs pos="28000">
                <a:srgbClr val="E8E8E8">
                  <a:alpha val="84000"/>
                </a:srgbClr>
              </a:gs>
              <a:gs pos="74000">
                <a:srgbClr val="FFFFFF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4" name="Title 1"/>
          <p:cNvSpPr txBox="1">
            <a:spLocks noGrp="1"/>
          </p:cNvSpPr>
          <p:nvPr>
            <p:ph type="title"/>
          </p:nvPr>
        </p:nvSpPr>
        <p:spPr>
          <a:xfrm>
            <a:off x="-194734" y="415925"/>
            <a:ext cx="10515601" cy="1325563"/>
          </a:xfrm>
          <a:prstGeom prst="rect">
            <a:avLst/>
          </a:prstGeom>
        </p:spPr>
        <p:txBody>
          <a:bodyPr/>
          <a:lstStyle>
            <a:lvl1pPr defTabSz="886967">
              <a:defRPr sz="4200"/>
            </a:lvl1pPr>
          </a:lstStyle>
          <a:p>
            <a:r>
              <a:t>                Psychographic Data on Disability </a:t>
            </a:r>
          </a:p>
        </p:txBody>
      </p:sp>
      <p:grpSp>
        <p:nvGrpSpPr>
          <p:cNvPr id="305" name="Content Placeholder 2"/>
          <p:cNvGrpSpPr/>
          <p:nvPr/>
        </p:nvGrpSpPr>
        <p:grpSpPr>
          <a:xfrm>
            <a:off x="1420845" y="1826802"/>
            <a:ext cx="9350311" cy="4348985"/>
            <a:chOff x="0" y="0"/>
            <a:chExt cx="9350310" cy="4348984"/>
          </a:xfrm>
        </p:grpSpPr>
        <p:grpSp>
          <p:nvGrpSpPr>
            <p:cNvPr id="277" name="Group"/>
            <p:cNvGrpSpPr/>
            <p:nvPr/>
          </p:nvGrpSpPr>
          <p:grpSpPr>
            <a:xfrm>
              <a:off x="-1" y="-1"/>
              <a:ext cx="2174493" cy="1304697"/>
              <a:chOff x="0" y="0"/>
              <a:chExt cx="2174491" cy="1304696"/>
            </a:xfrm>
          </p:grpSpPr>
          <p:sp>
            <p:nvSpPr>
              <p:cNvPr id="275" name="Rectangle"/>
              <p:cNvSpPr/>
              <p:nvPr/>
            </p:nvSpPr>
            <p:spPr>
              <a:xfrm>
                <a:off x="-1" y="-1"/>
                <a:ext cx="2174492" cy="1304697"/>
              </a:xfrm>
              <a:prstGeom prst="rect">
                <a:avLst/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6" name="want to be independent"/>
              <p:cNvSpPr txBox="1"/>
              <p:nvPr/>
            </p:nvSpPr>
            <p:spPr>
              <a:xfrm>
                <a:off x="-1" y="286587"/>
                <a:ext cx="2174492" cy="731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want to be independent</a:t>
                </a:r>
              </a:p>
            </p:txBody>
          </p:sp>
        </p:grpSp>
        <p:grpSp>
          <p:nvGrpSpPr>
            <p:cNvPr id="280" name="Group"/>
            <p:cNvGrpSpPr/>
            <p:nvPr/>
          </p:nvGrpSpPr>
          <p:grpSpPr>
            <a:xfrm>
              <a:off x="2391938" y="-1"/>
              <a:ext cx="2174493" cy="1304697"/>
              <a:chOff x="0" y="0"/>
              <a:chExt cx="2174492" cy="1304696"/>
            </a:xfrm>
          </p:grpSpPr>
          <p:sp>
            <p:nvSpPr>
              <p:cNvPr id="278" name="Rectangle"/>
              <p:cNvSpPr/>
              <p:nvPr/>
            </p:nvSpPr>
            <p:spPr>
              <a:xfrm>
                <a:off x="-1" y="-1"/>
                <a:ext cx="2174494" cy="1304697"/>
              </a:xfrm>
              <a:prstGeom prst="rect">
                <a:avLst/>
              </a:prstGeom>
              <a:gradFill flip="none" rotWithShape="1">
                <a:gsLst>
                  <a:gs pos="0">
                    <a:srgbClr val="55AF50"/>
                  </a:gs>
                  <a:gs pos="50000">
                    <a:srgbClr val="31A925"/>
                  </a:gs>
                  <a:gs pos="100000">
                    <a:srgbClr val="279B1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9" name="are very health conscious"/>
              <p:cNvSpPr txBox="1"/>
              <p:nvPr/>
            </p:nvSpPr>
            <p:spPr>
              <a:xfrm>
                <a:off x="-1" y="286587"/>
                <a:ext cx="2174494" cy="731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are very health conscious</a:t>
                </a:r>
              </a:p>
            </p:txBody>
          </p:sp>
        </p:grpSp>
        <p:grpSp>
          <p:nvGrpSpPr>
            <p:cNvPr id="283" name="Group"/>
            <p:cNvGrpSpPr/>
            <p:nvPr/>
          </p:nvGrpSpPr>
          <p:grpSpPr>
            <a:xfrm>
              <a:off x="4783878" y="-1"/>
              <a:ext cx="2174493" cy="1304697"/>
              <a:chOff x="0" y="0"/>
              <a:chExt cx="2174492" cy="1304696"/>
            </a:xfrm>
          </p:grpSpPr>
          <p:sp>
            <p:nvSpPr>
              <p:cNvPr id="281" name="Rectangle"/>
              <p:cNvSpPr/>
              <p:nvPr/>
            </p:nvSpPr>
            <p:spPr>
              <a:xfrm>
                <a:off x="-1" y="-1"/>
                <a:ext cx="2174494" cy="1304697"/>
              </a:xfrm>
              <a:prstGeom prst="rect">
                <a:avLst/>
              </a:prstGeom>
              <a:gradFill flip="none" rotWithShape="1">
                <a:gsLst>
                  <a:gs pos="0">
                    <a:srgbClr val="4EAC53"/>
                  </a:gs>
                  <a:gs pos="50000">
                    <a:srgbClr val="22A62D"/>
                  </a:gs>
                  <a:gs pos="100000">
                    <a:srgbClr val="189823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2" name="value community support"/>
              <p:cNvSpPr txBox="1"/>
              <p:nvPr/>
            </p:nvSpPr>
            <p:spPr>
              <a:xfrm>
                <a:off x="-1" y="286587"/>
                <a:ext cx="2174494" cy="731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value community support</a:t>
                </a:r>
              </a:p>
            </p:txBody>
          </p:sp>
        </p:grpSp>
        <p:grpSp>
          <p:nvGrpSpPr>
            <p:cNvPr id="286" name="Group"/>
            <p:cNvGrpSpPr/>
            <p:nvPr/>
          </p:nvGrpSpPr>
          <p:grpSpPr>
            <a:xfrm>
              <a:off x="7175818" y="-1"/>
              <a:ext cx="2174493" cy="1304697"/>
              <a:chOff x="0" y="0"/>
              <a:chExt cx="2174492" cy="1304696"/>
            </a:xfrm>
          </p:grpSpPr>
          <p:sp>
            <p:nvSpPr>
              <p:cNvPr id="284" name="Rectangle"/>
              <p:cNvSpPr/>
              <p:nvPr/>
            </p:nvSpPr>
            <p:spPr>
              <a:xfrm>
                <a:off x="-1" y="-1"/>
                <a:ext cx="2174494" cy="1304697"/>
              </a:xfrm>
              <a:prstGeom prst="rect">
                <a:avLst/>
              </a:prstGeom>
              <a:gradFill flip="none" rotWithShape="1">
                <a:gsLst>
                  <a:gs pos="0">
                    <a:srgbClr val="4DA85E"/>
                  </a:gs>
                  <a:gs pos="50000">
                    <a:srgbClr val="1FA241"/>
                  </a:gs>
                  <a:gs pos="100000">
                    <a:srgbClr val="16943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5" name="appreciate disability activists"/>
              <p:cNvSpPr txBox="1"/>
              <p:nvPr/>
            </p:nvSpPr>
            <p:spPr>
              <a:xfrm>
                <a:off x="-1" y="286587"/>
                <a:ext cx="2174494" cy="731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appreciate disability activists</a:t>
                </a:r>
              </a:p>
            </p:txBody>
          </p:sp>
        </p:grpSp>
        <p:grpSp>
          <p:nvGrpSpPr>
            <p:cNvPr id="289" name="Group"/>
            <p:cNvGrpSpPr/>
            <p:nvPr/>
          </p:nvGrpSpPr>
          <p:grpSpPr>
            <a:xfrm>
              <a:off x="-1" y="1522141"/>
              <a:ext cx="2174493" cy="1304698"/>
              <a:chOff x="0" y="0"/>
              <a:chExt cx="2174491" cy="1304696"/>
            </a:xfrm>
          </p:grpSpPr>
          <p:sp>
            <p:nvSpPr>
              <p:cNvPr id="287" name="Rectangle"/>
              <p:cNvSpPr/>
              <p:nvPr/>
            </p:nvSpPr>
            <p:spPr>
              <a:xfrm>
                <a:off x="-1" y="-1"/>
                <a:ext cx="2174492" cy="1304697"/>
              </a:xfrm>
              <a:prstGeom prst="rect">
                <a:avLst/>
              </a:prstGeom>
              <a:gradFill flip="none" rotWithShape="1">
                <a:gsLst>
                  <a:gs pos="0">
                    <a:srgbClr val="4CA56B"/>
                  </a:gs>
                  <a:gs pos="50000">
                    <a:srgbClr val="1C9E54"/>
                  </a:gs>
                  <a:gs pos="100000">
                    <a:srgbClr val="13914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" name="do not like to feel alone"/>
              <p:cNvSpPr txBox="1"/>
              <p:nvPr/>
            </p:nvSpPr>
            <p:spPr>
              <a:xfrm>
                <a:off x="-1" y="286587"/>
                <a:ext cx="2174492" cy="731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do not like to feel alone  </a:t>
                </a:r>
              </a:p>
            </p:txBody>
          </p:sp>
        </p:grpSp>
        <p:grpSp>
          <p:nvGrpSpPr>
            <p:cNvPr id="292" name="Group"/>
            <p:cNvGrpSpPr/>
            <p:nvPr/>
          </p:nvGrpSpPr>
          <p:grpSpPr>
            <a:xfrm>
              <a:off x="2391938" y="1522141"/>
              <a:ext cx="2174493" cy="1304698"/>
              <a:chOff x="0" y="0"/>
              <a:chExt cx="2174492" cy="1304696"/>
            </a:xfrm>
          </p:grpSpPr>
          <p:sp>
            <p:nvSpPr>
              <p:cNvPr id="290" name="Rectangle"/>
              <p:cNvSpPr/>
              <p:nvPr/>
            </p:nvSpPr>
            <p:spPr>
              <a:xfrm>
                <a:off x="-1" y="-1"/>
                <a:ext cx="2174494" cy="1304697"/>
              </a:xfrm>
              <a:prstGeom prst="rect">
                <a:avLst/>
              </a:prstGeom>
              <a:gradFill flip="none" rotWithShape="1">
                <a:gsLst>
                  <a:gs pos="0">
                    <a:srgbClr val="4BA179"/>
                  </a:gs>
                  <a:gs pos="50000">
                    <a:srgbClr val="199968"/>
                  </a:gs>
                  <a:gs pos="100000">
                    <a:srgbClr val="118D5D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1" name="struggle with mental health and esteem issues"/>
              <p:cNvSpPr txBox="1"/>
              <p:nvPr/>
            </p:nvSpPr>
            <p:spPr>
              <a:xfrm>
                <a:off x="-1" y="149427"/>
                <a:ext cx="2174494" cy="1005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struggle with mental health and esteem issues</a:t>
                </a:r>
              </a:p>
            </p:txBody>
          </p:sp>
        </p:grpSp>
        <p:grpSp>
          <p:nvGrpSpPr>
            <p:cNvPr id="295" name="Group"/>
            <p:cNvGrpSpPr/>
            <p:nvPr/>
          </p:nvGrpSpPr>
          <p:grpSpPr>
            <a:xfrm>
              <a:off x="4783878" y="1522141"/>
              <a:ext cx="2174493" cy="1304698"/>
              <a:chOff x="0" y="0"/>
              <a:chExt cx="2174492" cy="1304696"/>
            </a:xfrm>
          </p:grpSpPr>
          <p:sp>
            <p:nvSpPr>
              <p:cNvPr id="293" name="Rectangle"/>
              <p:cNvSpPr/>
              <p:nvPr/>
            </p:nvSpPr>
            <p:spPr>
              <a:xfrm>
                <a:off x="-1" y="-1"/>
                <a:ext cx="2174494" cy="1304697"/>
              </a:xfrm>
              <a:prstGeom prst="rect">
                <a:avLst/>
              </a:prstGeom>
              <a:gradFill flip="none" rotWithShape="1">
                <a:gsLst>
                  <a:gs pos="0">
                    <a:srgbClr val="4B9D87"/>
                  </a:gs>
                  <a:gs pos="50000">
                    <a:srgbClr val="17957A"/>
                  </a:gs>
                  <a:gs pos="100000">
                    <a:srgbClr val="0F896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4" name="value accessibility, diversity, equal rights"/>
              <p:cNvSpPr txBox="1"/>
              <p:nvPr/>
            </p:nvSpPr>
            <p:spPr>
              <a:xfrm>
                <a:off x="-1" y="12267"/>
                <a:ext cx="2174494" cy="12801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value accessibility, diversity, equal rights</a:t>
                </a:r>
              </a:p>
            </p:txBody>
          </p:sp>
        </p:grpSp>
        <p:grpSp>
          <p:nvGrpSpPr>
            <p:cNvPr id="298" name="Group"/>
            <p:cNvGrpSpPr/>
            <p:nvPr/>
          </p:nvGrpSpPr>
          <p:grpSpPr>
            <a:xfrm>
              <a:off x="7175818" y="1522141"/>
              <a:ext cx="2174493" cy="1304698"/>
              <a:chOff x="0" y="0"/>
              <a:chExt cx="2174492" cy="1304696"/>
            </a:xfrm>
          </p:grpSpPr>
          <p:sp>
            <p:nvSpPr>
              <p:cNvPr id="296" name="Rectangle"/>
              <p:cNvSpPr/>
              <p:nvPr/>
            </p:nvSpPr>
            <p:spPr>
              <a:xfrm>
                <a:off x="-1" y="-1"/>
                <a:ext cx="2174494" cy="1304697"/>
              </a:xfrm>
              <a:prstGeom prst="rect">
                <a:avLst/>
              </a:prstGeom>
              <a:gradFill flip="none" rotWithShape="1">
                <a:gsLst>
                  <a:gs pos="0">
                    <a:srgbClr val="4A9995"/>
                  </a:gs>
                  <a:gs pos="50000">
                    <a:srgbClr val="14918C"/>
                  </a:gs>
                  <a:gs pos="100000">
                    <a:srgbClr val="0D858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7" name="desire to work and be creative"/>
              <p:cNvSpPr txBox="1"/>
              <p:nvPr/>
            </p:nvSpPr>
            <p:spPr>
              <a:xfrm>
                <a:off x="-1" y="286587"/>
                <a:ext cx="2174494" cy="731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desire to work and be creative</a:t>
                </a:r>
              </a:p>
            </p:txBody>
          </p:sp>
        </p:grpSp>
        <p:grpSp>
          <p:nvGrpSpPr>
            <p:cNvPr id="301" name="Group"/>
            <p:cNvGrpSpPr/>
            <p:nvPr/>
          </p:nvGrpSpPr>
          <p:grpSpPr>
            <a:xfrm>
              <a:off x="2391938" y="3044286"/>
              <a:ext cx="2174493" cy="1304698"/>
              <a:chOff x="0" y="0"/>
              <a:chExt cx="2174492" cy="1304696"/>
            </a:xfrm>
          </p:grpSpPr>
          <p:sp>
            <p:nvSpPr>
              <p:cNvPr id="299" name="Rectangle"/>
              <p:cNvSpPr/>
              <p:nvPr/>
            </p:nvSpPr>
            <p:spPr>
              <a:xfrm>
                <a:off x="-1" y="-1"/>
                <a:ext cx="2174494" cy="1304697"/>
              </a:xfrm>
              <a:prstGeom prst="rect">
                <a:avLst/>
              </a:prstGeom>
              <a:gradFill flip="none" rotWithShape="1">
                <a:gsLst>
                  <a:gs pos="0">
                    <a:srgbClr val="498895"/>
                  </a:gs>
                  <a:gs pos="50000">
                    <a:srgbClr val="127B8C"/>
                  </a:gs>
                  <a:gs pos="100000">
                    <a:srgbClr val="0B7181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0" name="obtaining higher education can be challenging"/>
              <p:cNvSpPr txBox="1"/>
              <p:nvPr/>
            </p:nvSpPr>
            <p:spPr>
              <a:xfrm>
                <a:off x="-1" y="149427"/>
                <a:ext cx="2174494" cy="1005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obtaining higher education can be challenging</a:t>
                </a:r>
              </a:p>
            </p:txBody>
          </p:sp>
        </p:grpSp>
        <p:grpSp>
          <p:nvGrpSpPr>
            <p:cNvPr id="304" name="Group"/>
            <p:cNvGrpSpPr/>
            <p:nvPr/>
          </p:nvGrpSpPr>
          <p:grpSpPr>
            <a:xfrm>
              <a:off x="4783878" y="3044286"/>
              <a:ext cx="2174493" cy="1304698"/>
              <a:chOff x="0" y="0"/>
              <a:chExt cx="2174492" cy="1304696"/>
            </a:xfrm>
          </p:grpSpPr>
          <p:sp>
            <p:nvSpPr>
              <p:cNvPr id="302" name="Rectangle"/>
              <p:cNvSpPr/>
              <p:nvPr/>
            </p:nvSpPr>
            <p:spPr>
              <a:xfrm>
                <a:off x="-1" y="-1"/>
                <a:ext cx="2174494" cy="1304697"/>
              </a:xfrm>
              <a:prstGeom prst="rect">
                <a:avLst/>
              </a:prstGeom>
              <a:gradFill flip="none" rotWithShape="1">
                <a:gsLst>
                  <a:gs pos="0">
                    <a:srgbClr val="497491"/>
                  </a:gs>
                  <a:gs pos="50000">
                    <a:srgbClr val="106287"/>
                  </a:gs>
                  <a:gs pos="100000">
                    <a:srgbClr val="09597D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3" name="find that working remotely is agreeable"/>
              <p:cNvSpPr txBox="1"/>
              <p:nvPr/>
            </p:nvSpPr>
            <p:spPr>
              <a:xfrm>
                <a:off x="-1" y="149427"/>
                <a:ext cx="2174494" cy="1005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find that working remotely is agreeable </a:t>
                </a:r>
              </a:p>
            </p:txBody>
          </p:sp>
        </p:grpSp>
      </p:grpSp>
      <p:pic>
        <p:nvPicPr>
          <p:cNvPr id="306" name="Picture 15" descr="Picture 15"/>
          <p:cNvPicPr>
            <a:picLocks noChangeAspect="1"/>
          </p:cNvPicPr>
          <p:nvPr/>
        </p:nvPicPr>
        <p:blipFill>
          <a:blip r:embed="rId3"/>
          <a:srcRect b="11"/>
          <a:stretch>
            <a:fillRect/>
          </a:stretch>
        </p:blipFill>
        <p:spPr>
          <a:xfrm>
            <a:off x="1610" y="5308220"/>
            <a:ext cx="1247358" cy="1543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4832" y="0"/>
                  <a:pt x="0" y="4835"/>
                  <a:pt x="0" y="10800"/>
                </a:cubicBezTo>
                <a:cubicBezTo>
                  <a:pt x="0" y="16765"/>
                  <a:pt x="4832" y="21600"/>
                  <a:pt x="10797" y="21600"/>
                </a:cubicBezTo>
                <a:cubicBezTo>
                  <a:pt x="16760" y="21600"/>
                  <a:pt x="21600" y="16765"/>
                  <a:pt x="21600" y="10800"/>
                </a:cubicBezTo>
                <a:cubicBezTo>
                  <a:pt x="21600" y="4835"/>
                  <a:pt x="16760" y="0"/>
                  <a:pt x="1079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itle 1"/>
          <p:cNvSpPr txBox="1">
            <a:spLocks noGrp="1"/>
          </p:cNvSpPr>
          <p:nvPr>
            <p:ph type="title"/>
          </p:nvPr>
        </p:nvSpPr>
        <p:spPr>
          <a:xfrm>
            <a:off x="838200" y="365123"/>
            <a:ext cx="10515600" cy="678586"/>
          </a:xfrm>
          <a:prstGeom prst="rect">
            <a:avLst/>
          </a:prstGeom>
        </p:spPr>
        <p:txBody>
          <a:bodyPr/>
          <a:lstStyle>
            <a:lvl1pPr defTabSz="896111">
              <a:defRPr sz="3800"/>
            </a:lvl1pPr>
          </a:lstStyle>
          <a:p>
            <a:r>
              <a:t>                  Behavioristic Data on Disability </a:t>
            </a:r>
          </a:p>
        </p:txBody>
      </p:sp>
      <p:grpSp>
        <p:nvGrpSpPr>
          <p:cNvPr id="356" name="Content Placeholder 2"/>
          <p:cNvGrpSpPr/>
          <p:nvPr/>
        </p:nvGrpSpPr>
        <p:grpSpPr>
          <a:xfrm>
            <a:off x="1928685" y="1309989"/>
            <a:ext cx="9730049" cy="4865026"/>
            <a:chOff x="0" y="0"/>
            <a:chExt cx="9730049" cy="4865024"/>
          </a:xfrm>
        </p:grpSpPr>
        <p:grpSp>
          <p:nvGrpSpPr>
            <p:cNvPr id="311" name="Group"/>
            <p:cNvGrpSpPr/>
            <p:nvPr/>
          </p:nvGrpSpPr>
          <p:grpSpPr>
            <a:xfrm>
              <a:off x="0" y="-1"/>
              <a:ext cx="1871165" cy="1122700"/>
              <a:chOff x="0" y="0"/>
              <a:chExt cx="1871164" cy="1122698"/>
            </a:xfrm>
          </p:grpSpPr>
          <p:sp>
            <p:nvSpPr>
              <p:cNvPr id="309" name="Rounded Rectangle"/>
              <p:cNvSpPr/>
              <p:nvPr/>
            </p:nvSpPr>
            <p:spPr>
              <a:xfrm>
                <a:off x="0" y="0"/>
                <a:ext cx="1871165" cy="1122699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0" name="are brand loyal"/>
              <p:cNvSpPr txBox="1"/>
              <p:nvPr/>
            </p:nvSpPr>
            <p:spPr>
              <a:xfrm>
                <a:off x="32883" y="369578"/>
                <a:ext cx="1805399" cy="383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are brand loyal</a:t>
                </a:r>
              </a:p>
            </p:txBody>
          </p:sp>
        </p:grpSp>
        <p:sp>
          <p:nvSpPr>
            <p:cNvPr id="312" name="Arrow"/>
            <p:cNvSpPr/>
            <p:nvPr/>
          </p:nvSpPr>
          <p:spPr>
            <a:xfrm>
              <a:off x="2035825" y="329322"/>
              <a:ext cx="396688" cy="46405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15" name="Group"/>
            <p:cNvGrpSpPr/>
            <p:nvPr/>
          </p:nvGrpSpPr>
          <p:grpSpPr>
            <a:xfrm>
              <a:off x="2619628" y="-1"/>
              <a:ext cx="1871165" cy="1122700"/>
              <a:chOff x="0" y="0"/>
              <a:chExt cx="1871164" cy="1122698"/>
            </a:xfrm>
          </p:grpSpPr>
          <p:sp>
            <p:nvSpPr>
              <p:cNvPr id="313" name="Rounded Rectangle"/>
              <p:cNvSpPr/>
              <p:nvPr/>
            </p:nvSpPr>
            <p:spPr>
              <a:xfrm>
                <a:off x="0" y="0"/>
                <a:ext cx="1871165" cy="1122699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4" name="have accessibility challenges"/>
              <p:cNvSpPr txBox="1"/>
              <p:nvPr/>
            </p:nvSpPr>
            <p:spPr>
              <a:xfrm>
                <a:off x="32882" y="140978"/>
                <a:ext cx="1805401" cy="8407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have accessibility challenges </a:t>
                </a:r>
              </a:p>
            </p:txBody>
          </p:sp>
        </p:grpSp>
        <p:sp>
          <p:nvSpPr>
            <p:cNvPr id="316" name="Arrow"/>
            <p:cNvSpPr/>
            <p:nvPr/>
          </p:nvSpPr>
          <p:spPr>
            <a:xfrm>
              <a:off x="4655453" y="329322"/>
              <a:ext cx="396688" cy="46405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19" name="Group"/>
            <p:cNvGrpSpPr/>
            <p:nvPr/>
          </p:nvGrpSpPr>
          <p:grpSpPr>
            <a:xfrm>
              <a:off x="5239255" y="-1"/>
              <a:ext cx="1871166" cy="1122700"/>
              <a:chOff x="0" y="0"/>
              <a:chExt cx="1871165" cy="1122698"/>
            </a:xfrm>
          </p:grpSpPr>
          <p:sp>
            <p:nvSpPr>
              <p:cNvPr id="317" name="Rounded Rectangle"/>
              <p:cNvSpPr/>
              <p:nvPr/>
            </p:nvSpPr>
            <p:spPr>
              <a:xfrm>
                <a:off x="0" y="0"/>
                <a:ext cx="1871166" cy="1122699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8" name="have sizing challenges"/>
              <p:cNvSpPr txBox="1"/>
              <p:nvPr/>
            </p:nvSpPr>
            <p:spPr>
              <a:xfrm>
                <a:off x="32882" y="255278"/>
                <a:ext cx="1805402" cy="612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have sizing challenges</a:t>
                </a:r>
              </a:p>
            </p:txBody>
          </p:sp>
        </p:grpSp>
        <p:sp>
          <p:nvSpPr>
            <p:cNvPr id="320" name="Arrow"/>
            <p:cNvSpPr/>
            <p:nvPr/>
          </p:nvSpPr>
          <p:spPr>
            <a:xfrm>
              <a:off x="7275082" y="329322"/>
              <a:ext cx="396688" cy="46405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23" name="Group"/>
            <p:cNvGrpSpPr/>
            <p:nvPr/>
          </p:nvGrpSpPr>
          <p:grpSpPr>
            <a:xfrm>
              <a:off x="7858883" y="-1"/>
              <a:ext cx="1871167" cy="1122700"/>
              <a:chOff x="0" y="0"/>
              <a:chExt cx="1871165" cy="1122698"/>
            </a:xfrm>
          </p:grpSpPr>
          <p:sp>
            <p:nvSpPr>
              <p:cNvPr id="321" name="Rounded Rectangle"/>
              <p:cNvSpPr/>
              <p:nvPr/>
            </p:nvSpPr>
            <p:spPr>
              <a:xfrm>
                <a:off x="0" y="0"/>
                <a:ext cx="1871166" cy="1122699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2" name="enjoy outdoors"/>
              <p:cNvSpPr txBox="1"/>
              <p:nvPr/>
            </p:nvSpPr>
            <p:spPr>
              <a:xfrm>
                <a:off x="32882" y="369578"/>
                <a:ext cx="1805402" cy="383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enjoy outdoors</a:t>
                </a:r>
              </a:p>
            </p:txBody>
          </p:sp>
        </p:grpSp>
        <p:sp>
          <p:nvSpPr>
            <p:cNvPr id="324" name="Arrow"/>
            <p:cNvSpPr/>
            <p:nvPr/>
          </p:nvSpPr>
          <p:spPr>
            <a:xfrm rot="5400000">
              <a:off x="8596123" y="1253679"/>
              <a:ext cx="396689" cy="46404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27" name="Group"/>
            <p:cNvGrpSpPr/>
            <p:nvPr/>
          </p:nvGrpSpPr>
          <p:grpSpPr>
            <a:xfrm>
              <a:off x="7858883" y="1871163"/>
              <a:ext cx="1871167" cy="1122699"/>
              <a:chOff x="0" y="0"/>
              <a:chExt cx="1871165" cy="1122698"/>
            </a:xfrm>
          </p:grpSpPr>
          <p:sp>
            <p:nvSpPr>
              <p:cNvPr id="325" name="Rounded Rectangle"/>
              <p:cNvSpPr/>
              <p:nvPr/>
            </p:nvSpPr>
            <p:spPr>
              <a:xfrm>
                <a:off x="0" y="0"/>
                <a:ext cx="1871166" cy="1122699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6" name="participate in sports"/>
              <p:cNvSpPr txBox="1"/>
              <p:nvPr/>
            </p:nvSpPr>
            <p:spPr>
              <a:xfrm>
                <a:off x="32882" y="255278"/>
                <a:ext cx="1805402" cy="612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participate in sports</a:t>
                </a:r>
              </a:p>
            </p:txBody>
          </p:sp>
        </p:grpSp>
        <p:sp>
          <p:nvSpPr>
            <p:cNvPr id="328" name="Arrow"/>
            <p:cNvSpPr/>
            <p:nvPr/>
          </p:nvSpPr>
          <p:spPr>
            <a:xfrm rot="10800000">
              <a:off x="7297534" y="2200486"/>
              <a:ext cx="396688" cy="46405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31" name="Group"/>
            <p:cNvGrpSpPr/>
            <p:nvPr/>
          </p:nvGrpSpPr>
          <p:grpSpPr>
            <a:xfrm>
              <a:off x="5239255" y="1871163"/>
              <a:ext cx="1871166" cy="1122699"/>
              <a:chOff x="0" y="0"/>
              <a:chExt cx="1871165" cy="1122698"/>
            </a:xfrm>
          </p:grpSpPr>
          <p:sp>
            <p:nvSpPr>
              <p:cNvPr id="329" name="Rounded Rectangle"/>
              <p:cNvSpPr/>
              <p:nvPr/>
            </p:nvSpPr>
            <p:spPr>
              <a:xfrm>
                <a:off x="0" y="0"/>
                <a:ext cx="1871166" cy="1122699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0" name="are concerned about safety"/>
              <p:cNvSpPr txBox="1"/>
              <p:nvPr/>
            </p:nvSpPr>
            <p:spPr>
              <a:xfrm>
                <a:off x="32882" y="255278"/>
                <a:ext cx="1805402" cy="612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are concerned about safety</a:t>
                </a:r>
              </a:p>
            </p:txBody>
          </p:sp>
        </p:grpSp>
        <p:sp>
          <p:nvSpPr>
            <p:cNvPr id="332" name="Arrow"/>
            <p:cNvSpPr/>
            <p:nvPr/>
          </p:nvSpPr>
          <p:spPr>
            <a:xfrm rot="10800000">
              <a:off x="4677906" y="2200486"/>
              <a:ext cx="396688" cy="46405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35" name="Group"/>
            <p:cNvGrpSpPr/>
            <p:nvPr/>
          </p:nvGrpSpPr>
          <p:grpSpPr>
            <a:xfrm>
              <a:off x="2619628" y="1871163"/>
              <a:ext cx="1871165" cy="1122699"/>
              <a:chOff x="0" y="0"/>
              <a:chExt cx="1871164" cy="1122698"/>
            </a:xfrm>
          </p:grpSpPr>
          <p:sp>
            <p:nvSpPr>
              <p:cNvPr id="333" name="Rounded Rectangle"/>
              <p:cNvSpPr/>
              <p:nvPr/>
            </p:nvSpPr>
            <p:spPr>
              <a:xfrm>
                <a:off x="0" y="0"/>
                <a:ext cx="1871165" cy="1122699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4" name="are interested in the latest technology"/>
              <p:cNvSpPr txBox="1"/>
              <p:nvPr/>
            </p:nvSpPr>
            <p:spPr>
              <a:xfrm>
                <a:off x="32882" y="140978"/>
                <a:ext cx="1805401" cy="8407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are interested in the latest technology </a:t>
                </a:r>
              </a:p>
            </p:txBody>
          </p:sp>
        </p:grpSp>
        <p:sp>
          <p:nvSpPr>
            <p:cNvPr id="336" name="Arrow"/>
            <p:cNvSpPr/>
            <p:nvPr/>
          </p:nvSpPr>
          <p:spPr>
            <a:xfrm rot="10800000">
              <a:off x="2058278" y="2200486"/>
              <a:ext cx="396688" cy="46405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39" name="Group"/>
            <p:cNvGrpSpPr/>
            <p:nvPr/>
          </p:nvGrpSpPr>
          <p:grpSpPr>
            <a:xfrm>
              <a:off x="0" y="1871163"/>
              <a:ext cx="1871165" cy="1122699"/>
              <a:chOff x="0" y="0"/>
              <a:chExt cx="1871164" cy="1122698"/>
            </a:xfrm>
          </p:grpSpPr>
          <p:sp>
            <p:nvSpPr>
              <p:cNvPr id="337" name="Rounded Rectangle"/>
              <p:cNvSpPr/>
              <p:nvPr/>
            </p:nvSpPr>
            <p:spPr>
              <a:xfrm>
                <a:off x="0" y="0"/>
                <a:ext cx="1871165" cy="1122699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8" name="prefer online shopping"/>
              <p:cNvSpPr txBox="1"/>
              <p:nvPr/>
            </p:nvSpPr>
            <p:spPr>
              <a:xfrm>
                <a:off x="32883" y="255278"/>
                <a:ext cx="1805399" cy="612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prefer online shopping </a:t>
                </a:r>
              </a:p>
            </p:txBody>
          </p:sp>
        </p:grpSp>
        <p:sp>
          <p:nvSpPr>
            <p:cNvPr id="340" name="Arrow"/>
            <p:cNvSpPr/>
            <p:nvPr/>
          </p:nvSpPr>
          <p:spPr>
            <a:xfrm rot="5400000">
              <a:off x="737237" y="3124841"/>
              <a:ext cx="396689" cy="46405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43" name="Group"/>
            <p:cNvGrpSpPr/>
            <p:nvPr/>
          </p:nvGrpSpPr>
          <p:grpSpPr>
            <a:xfrm>
              <a:off x="0" y="3742325"/>
              <a:ext cx="1871165" cy="1122700"/>
              <a:chOff x="0" y="0"/>
              <a:chExt cx="1871164" cy="1122699"/>
            </a:xfrm>
          </p:grpSpPr>
          <p:sp>
            <p:nvSpPr>
              <p:cNvPr id="341" name="Rounded Rectangle"/>
              <p:cNvSpPr/>
              <p:nvPr/>
            </p:nvSpPr>
            <p:spPr>
              <a:xfrm>
                <a:off x="0" y="0"/>
                <a:ext cx="1871165" cy="11227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2" name="are concerned about health and tracking health"/>
              <p:cNvSpPr txBox="1"/>
              <p:nvPr/>
            </p:nvSpPr>
            <p:spPr>
              <a:xfrm>
                <a:off x="32883" y="140978"/>
                <a:ext cx="1805399" cy="8407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are concerned about health and tracking health</a:t>
                </a:r>
              </a:p>
            </p:txBody>
          </p:sp>
        </p:grpSp>
        <p:sp>
          <p:nvSpPr>
            <p:cNvPr id="344" name="Arrow"/>
            <p:cNvSpPr/>
            <p:nvPr/>
          </p:nvSpPr>
          <p:spPr>
            <a:xfrm>
              <a:off x="2035825" y="4071650"/>
              <a:ext cx="396688" cy="46405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47" name="Group"/>
            <p:cNvGrpSpPr/>
            <p:nvPr/>
          </p:nvGrpSpPr>
          <p:grpSpPr>
            <a:xfrm>
              <a:off x="2619628" y="3742325"/>
              <a:ext cx="1871165" cy="1122700"/>
              <a:chOff x="0" y="0"/>
              <a:chExt cx="1871164" cy="1122699"/>
            </a:xfrm>
          </p:grpSpPr>
          <p:sp>
            <p:nvSpPr>
              <p:cNvPr id="345" name="Rounded Rectangle"/>
              <p:cNvSpPr/>
              <p:nvPr/>
            </p:nvSpPr>
            <p:spPr>
              <a:xfrm>
                <a:off x="0" y="0"/>
                <a:ext cx="1871165" cy="11227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6" name="enjoy gaming"/>
              <p:cNvSpPr txBox="1"/>
              <p:nvPr/>
            </p:nvSpPr>
            <p:spPr>
              <a:xfrm>
                <a:off x="32882" y="369578"/>
                <a:ext cx="1805401" cy="383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enjoy gaming </a:t>
                </a:r>
              </a:p>
            </p:txBody>
          </p:sp>
        </p:grpSp>
        <p:sp>
          <p:nvSpPr>
            <p:cNvPr id="348" name="Arrow"/>
            <p:cNvSpPr/>
            <p:nvPr/>
          </p:nvSpPr>
          <p:spPr>
            <a:xfrm>
              <a:off x="4655453" y="4071650"/>
              <a:ext cx="396688" cy="46405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51" name="Group"/>
            <p:cNvGrpSpPr/>
            <p:nvPr/>
          </p:nvGrpSpPr>
          <p:grpSpPr>
            <a:xfrm>
              <a:off x="5239255" y="3742325"/>
              <a:ext cx="1871166" cy="1122700"/>
              <a:chOff x="0" y="0"/>
              <a:chExt cx="1871165" cy="1122699"/>
            </a:xfrm>
          </p:grpSpPr>
          <p:sp>
            <p:nvSpPr>
              <p:cNvPr id="349" name="Rounded Rectangle"/>
              <p:cNvSpPr/>
              <p:nvPr/>
            </p:nvSpPr>
            <p:spPr>
              <a:xfrm>
                <a:off x="0" y="0"/>
                <a:ext cx="1871166" cy="11227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0" name="are concerned about costs and budget"/>
              <p:cNvSpPr txBox="1"/>
              <p:nvPr/>
            </p:nvSpPr>
            <p:spPr>
              <a:xfrm>
                <a:off x="32882" y="140978"/>
                <a:ext cx="1805402" cy="8407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are concerned about costs and budget</a:t>
                </a:r>
              </a:p>
            </p:txBody>
          </p:sp>
        </p:grpSp>
        <p:sp>
          <p:nvSpPr>
            <p:cNvPr id="352" name="Arrow"/>
            <p:cNvSpPr/>
            <p:nvPr/>
          </p:nvSpPr>
          <p:spPr>
            <a:xfrm>
              <a:off x="7275082" y="4071650"/>
              <a:ext cx="396688" cy="46405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55" name="Group"/>
            <p:cNvGrpSpPr/>
            <p:nvPr/>
          </p:nvGrpSpPr>
          <p:grpSpPr>
            <a:xfrm>
              <a:off x="7858883" y="3742325"/>
              <a:ext cx="1871167" cy="1122700"/>
              <a:chOff x="0" y="0"/>
              <a:chExt cx="1871165" cy="1122699"/>
            </a:xfrm>
          </p:grpSpPr>
          <p:sp>
            <p:nvSpPr>
              <p:cNvPr id="353" name="Rounded Rectangle"/>
              <p:cNvSpPr/>
              <p:nvPr/>
            </p:nvSpPr>
            <p:spPr>
              <a:xfrm>
                <a:off x="0" y="0"/>
                <a:ext cx="1871166" cy="11227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4" name="prefer brands and retailers that are inclusive"/>
              <p:cNvSpPr txBox="1"/>
              <p:nvPr/>
            </p:nvSpPr>
            <p:spPr>
              <a:xfrm>
                <a:off x="32882" y="140978"/>
                <a:ext cx="1805402" cy="8407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4768" tIns="64768" rIns="64768" bIns="64768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prefer brands and retailers that are inclusive </a:t>
                </a:r>
              </a:p>
            </p:txBody>
          </p:sp>
        </p:grpSp>
      </p:grpSp>
      <p:pic>
        <p:nvPicPr>
          <p:cNvPr id="357" name="Picture 75" descr="Picture 75"/>
          <p:cNvPicPr>
            <a:picLocks noChangeAspect="1"/>
          </p:cNvPicPr>
          <p:nvPr/>
        </p:nvPicPr>
        <p:blipFill>
          <a:blip r:embed="rId2"/>
          <a:srcRect r="2"/>
          <a:stretch>
            <a:fillRect/>
          </a:stretch>
        </p:blipFill>
        <p:spPr>
          <a:xfrm>
            <a:off x="1608" y="5372036"/>
            <a:ext cx="1181498" cy="1480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4839" y="0"/>
                  <a:pt x="0" y="4837"/>
                  <a:pt x="0" y="10800"/>
                </a:cubicBezTo>
                <a:cubicBezTo>
                  <a:pt x="0" y="16763"/>
                  <a:pt x="4839" y="21600"/>
                  <a:pt x="10804" y="21600"/>
                </a:cubicBezTo>
                <a:cubicBezTo>
                  <a:pt x="16768" y="21600"/>
                  <a:pt x="21600" y="16763"/>
                  <a:pt x="21600" y="10800"/>
                </a:cubicBezTo>
                <a:cubicBezTo>
                  <a:pt x="21600" y="4837"/>
                  <a:pt x="16768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itle 1"/>
          <p:cNvSpPr txBox="1">
            <a:spLocks noGrp="1"/>
          </p:cNvSpPr>
          <p:nvPr>
            <p:ph type="title"/>
          </p:nvPr>
        </p:nvSpPr>
        <p:spPr>
          <a:xfrm>
            <a:off x="3052312" y="365124"/>
            <a:ext cx="8301488" cy="707340"/>
          </a:xfrm>
          <a:prstGeom prst="rect">
            <a:avLst/>
          </a:prstGeom>
        </p:spPr>
        <p:txBody>
          <a:bodyPr/>
          <a:lstStyle>
            <a:lvl1pPr defTabSz="850391">
              <a:defRPr sz="4000"/>
            </a:lvl1pPr>
          </a:lstStyle>
          <a:p>
            <a:r>
              <a:t>Geographic Data on Disability </a:t>
            </a:r>
          </a:p>
        </p:txBody>
      </p:sp>
      <p:grpSp>
        <p:nvGrpSpPr>
          <p:cNvPr id="399" name="Content Placeholder 2"/>
          <p:cNvGrpSpPr/>
          <p:nvPr/>
        </p:nvGrpSpPr>
        <p:grpSpPr>
          <a:xfrm>
            <a:off x="1632213" y="1440239"/>
            <a:ext cx="10480327" cy="5050223"/>
            <a:chOff x="0" y="0"/>
            <a:chExt cx="10480325" cy="5050222"/>
          </a:xfrm>
        </p:grpSpPr>
        <p:sp>
          <p:nvSpPr>
            <p:cNvPr id="360" name="Line"/>
            <p:cNvSpPr/>
            <p:nvPr/>
          </p:nvSpPr>
          <p:spPr>
            <a:xfrm>
              <a:off x="2232809" y="670382"/>
              <a:ext cx="483362" cy="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363" name="Group"/>
            <p:cNvGrpSpPr/>
            <p:nvPr/>
          </p:nvGrpSpPr>
          <p:grpSpPr>
            <a:xfrm>
              <a:off x="-1" y="-1"/>
              <a:ext cx="2234612" cy="1340770"/>
              <a:chOff x="0" y="0"/>
              <a:chExt cx="2234611" cy="1340769"/>
            </a:xfrm>
          </p:grpSpPr>
          <p:sp>
            <p:nvSpPr>
              <p:cNvPr id="361" name="Rectangle"/>
              <p:cNvSpPr/>
              <p:nvPr/>
            </p:nvSpPr>
            <p:spPr>
              <a:xfrm>
                <a:off x="-1" y="-1"/>
                <a:ext cx="2234613" cy="1340770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2" name="wealthier nations have lower rates of disability (Europe and N. America)"/>
              <p:cNvSpPr txBox="1"/>
              <p:nvPr/>
            </p:nvSpPr>
            <p:spPr>
              <a:xfrm>
                <a:off x="-1" y="258625"/>
                <a:ext cx="2234613" cy="8235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498" tIns="109498" rIns="109498" bIns="109498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wealthier nations have lower rates of disability (Europe and N. America)</a:t>
                </a:r>
              </a:p>
            </p:txBody>
          </p:sp>
        </p:grpSp>
        <p:sp>
          <p:nvSpPr>
            <p:cNvPr id="364" name="Line"/>
            <p:cNvSpPr/>
            <p:nvPr/>
          </p:nvSpPr>
          <p:spPr>
            <a:xfrm>
              <a:off x="4981380" y="670382"/>
              <a:ext cx="483362" cy="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367" name="Group"/>
            <p:cNvGrpSpPr/>
            <p:nvPr/>
          </p:nvGrpSpPr>
          <p:grpSpPr>
            <a:xfrm>
              <a:off x="2748570" y="-1"/>
              <a:ext cx="2234613" cy="1340770"/>
              <a:chOff x="0" y="0"/>
              <a:chExt cx="2234612" cy="1340769"/>
            </a:xfrm>
          </p:grpSpPr>
          <p:sp>
            <p:nvSpPr>
              <p:cNvPr id="365" name="Rectangle"/>
              <p:cNvSpPr/>
              <p:nvPr/>
            </p:nvSpPr>
            <p:spPr>
              <a:xfrm>
                <a:off x="-1" y="-1"/>
                <a:ext cx="2234614" cy="1340770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6" name="poorer nations have higher rates of disability (South Asia and third world Africa)"/>
              <p:cNvSpPr txBox="1"/>
              <p:nvPr/>
            </p:nvSpPr>
            <p:spPr>
              <a:xfrm>
                <a:off x="-1" y="161470"/>
                <a:ext cx="2234614" cy="1017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498" tIns="109498" rIns="109498" bIns="109498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poorer nations have higher rates of disability (South Asia and third world Africa)</a:t>
                </a:r>
              </a:p>
            </p:txBody>
          </p:sp>
        </p:grpSp>
        <p:sp>
          <p:nvSpPr>
            <p:cNvPr id="368" name="Line"/>
            <p:cNvSpPr/>
            <p:nvPr/>
          </p:nvSpPr>
          <p:spPr>
            <a:xfrm>
              <a:off x="7729951" y="670382"/>
              <a:ext cx="483362" cy="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371" name="Group"/>
            <p:cNvGrpSpPr/>
            <p:nvPr/>
          </p:nvGrpSpPr>
          <p:grpSpPr>
            <a:xfrm>
              <a:off x="5497140" y="-1"/>
              <a:ext cx="2234614" cy="1340770"/>
              <a:chOff x="0" y="0"/>
              <a:chExt cx="2234612" cy="1340769"/>
            </a:xfrm>
          </p:grpSpPr>
          <p:sp>
            <p:nvSpPr>
              <p:cNvPr id="369" name="Rectangle"/>
              <p:cNvSpPr/>
              <p:nvPr/>
            </p:nvSpPr>
            <p:spPr>
              <a:xfrm>
                <a:off x="-1" y="-1"/>
                <a:ext cx="2234614" cy="1340770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0" name="Latin America and the Caribbean 12% of the population has a disability"/>
              <p:cNvSpPr txBox="1"/>
              <p:nvPr/>
            </p:nvSpPr>
            <p:spPr>
              <a:xfrm>
                <a:off x="-1" y="161470"/>
                <a:ext cx="2234614" cy="1017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498" tIns="109498" rIns="109498" bIns="109498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Latin America and the Caribbean 12% of the population has a disability</a:t>
                </a:r>
              </a:p>
            </p:txBody>
          </p:sp>
        </p:grpSp>
        <p:sp>
          <p:nvSpPr>
            <p:cNvPr id="372" name="Line"/>
            <p:cNvSpPr/>
            <p:nvPr/>
          </p:nvSpPr>
          <p:spPr>
            <a:xfrm>
              <a:off x="1117304" y="1338966"/>
              <a:ext cx="8245714" cy="4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1564"/>
                  </a:lnTo>
                  <a:lnTo>
                    <a:pt x="0" y="11564"/>
                  </a:lnTo>
                  <a:lnTo>
                    <a:pt x="0" y="2160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1100"/>
                </a:spcBef>
                <a:defRPr sz="500"/>
              </a:pPr>
              <a:endParaRPr/>
            </a:p>
          </p:txBody>
        </p:sp>
        <p:grpSp>
          <p:nvGrpSpPr>
            <p:cNvPr id="375" name="Group"/>
            <p:cNvGrpSpPr/>
            <p:nvPr/>
          </p:nvGrpSpPr>
          <p:grpSpPr>
            <a:xfrm>
              <a:off x="8245713" y="-1"/>
              <a:ext cx="2234613" cy="1340770"/>
              <a:chOff x="0" y="0"/>
              <a:chExt cx="2234612" cy="1340769"/>
            </a:xfrm>
          </p:grpSpPr>
          <p:sp>
            <p:nvSpPr>
              <p:cNvPr id="373" name="Rectangle"/>
              <p:cNvSpPr/>
              <p:nvPr/>
            </p:nvSpPr>
            <p:spPr>
              <a:xfrm>
                <a:off x="-1" y="-1"/>
                <a:ext cx="2234614" cy="1340770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4" name="Urban areas report higher rates of disability"/>
              <p:cNvSpPr txBox="1"/>
              <p:nvPr/>
            </p:nvSpPr>
            <p:spPr>
              <a:xfrm>
                <a:off x="-1" y="355780"/>
                <a:ext cx="2234614" cy="6292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498" tIns="109498" rIns="109498" bIns="109498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Urban areas report higher rates of disability</a:t>
                </a:r>
              </a:p>
            </p:txBody>
          </p:sp>
        </p:grpSp>
        <p:sp>
          <p:nvSpPr>
            <p:cNvPr id="376" name="Line"/>
            <p:cNvSpPr/>
            <p:nvPr/>
          </p:nvSpPr>
          <p:spPr>
            <a:xfrm>
              <a:off x="2232809" y="2525110"/>
              <a:ext cx="483362" cy="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379" name="Group"/>
            <p:cNvGrpSpPr/>
            <p:nvPr/>
          </p:nvGrpSpPr>
          <p:grpSpPr>
            <a:xfrm>
              <a:off x="-1" y="1854726"/>
              <a:ext cx="2234612" cy="1340770"/>
              <a:chOff x="0" y="0"/>
              <a:chExt cx="2234611" cy="1340769"/>
            </a:xfrm>
          </p:grpSpPr>
          <p:sp>
            <p:nvSpPr>
              <p:cNvPr id="377" name="Rectangle"/>
              <p:cNvSpPr/>
              <p:nvPr/>
            </p:nvSpPr>
            <p:spPr>
              <a:xfrm>
                <a:off x="-1" y="-1"/>
                <a:ext cx="2234613" cy="1340770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8" name="Rural areas report lower rates of disability"/>
              <p:cNvSpPr txBox="1"/>
              <p:nvPr/>
            </p:nvSpPr>
            <p:spPr>
              <a:xfrm>
                <a:off x="-1" y="355780"/>
                <a:ext cx="2234613" cy="6292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498" tIns="109498" rIns="109498" bIns="109498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Rural areas report lower rates of disability </a:t>
                </a:r>
              </a:p>
            </p:txBody>
          </p:sp>
        </p:grpSp>
        <p:sp>
          <p:nvSpPr>
            <p:cNvPr id="380" name="Line"/>
            <p:cNvSpPr/>
            <p:nvPr/>
          </p:nvSpPr>
          <p:spPr>
            <a:xfrm>
              <a:off x="4981380" y="2525110"/>
              <a:ext cx="483362" cy="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383" name="Group"/>
            <p:cNvGrpSpPr/>
            <p:nvPr/>
          </p:nvGrpSpPr>
          <p:grpSpPr>
            <a:xfrm>
              <a:off x="2748570" y="1854726"/>
              <a:ext cx="2234613" cy="1340770"/>
              <a:chOff x="0" y="0"/>
              <a:chExt cx="2234612" cy="1340769"/>
            </a:xfrm>
          </p:grpSpPr>
          <p:sp>
            <p:nvSpPr>
              <p:cNvPr id="381" name="Rectangle"/>
              <p:cNvSpPr/>
              <p:nvPr/>
            </p:nvSpPr>
            <p:spPr>
              <a:xfrm>
                <a:off x="-1" y="-1"/>
                <a:ext cx="2234614" cy="1340770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2" name="In lower income areas children with disabilities have a higher rate of not attending school"/>
              <p:cNvSpPr txBox="1"/>
              <p:nvPr/>
            </p:nvSpPr>
            <p:spPr>
              <a:xfrm>
                <a:off x="-1" y="161470"/>
                <a:ext cx="2234614" cy="1017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498" tIns="109498" rIns="109498" bIns="109498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In lower income areas children with disabilities have a higher rate of not attending school</a:t>
                </a:r>
              </a:p>
            </p:txBody>
          </p:sp>
        </p:grpSp>
        <p:sp>
          <p:nvSpPr>
            <p:cNvPr id="384" name="Line"/>
            <p:cNvSpPr/>
            <p:nvPr/>
          </p:nvSpPr>
          <p:spPr>
            <a:xfrm>
              <a:off x="7729951" y="2525110"/>
              <a:ext cx="483362" cy="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387" name="Group"/>
            <p:cNvGrpSpPr/>
            <p:nvPr/>
          </p:nvGrpSpPr>
          <p:grpSpPr>
            <a:xfrm>
              <a:off x="5497140" y="1854726"/>
              <a:ext cx="2234614" cy="1340770"/>
              <a:chOff x="0" y="0"/>
              <a:chExt cx="2234612" cy="1340769"/>
            </a:xfrm>
          </p:grpSpPr>
          <p:sp>
            <p:nvSpPr>
              <p:cNvPr id="385" name="Rectangle"/>
              <p:cNvSpPr/>
              <p:nvPr/>
            </p:nvSpPr>
            <p:spPr>
              <a:xfrm>
                <a:off x="-1" y="-1"/>
                <a:ext cx="2234614" cy="1340770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6" name="Employment varies by region but, lower income nations have higher rates of disability"/>
              <p:cNvSpPr txBox="1"/>
              <p:nvPr/>
            </p:nvSpPr>
            <p:spPr>
              <a:xfrm>
                <a:off x="-1" y="161470"/>
                <a:ext cx="2234614" cy="1017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498" tIns="109498" rIns="109498" bIns="109498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Employment varies by region but, lower income nations have higher rates of disability</a:t>
                </a:r>
              </a:p>
            </p:txBody>
          </p:sp>
        </p:grpSp>
        <p:sp>
          <p:nvSpPr>
            <p:cNvPr id="388" name="Line"/>
            <p:cNvSpPr/>
            <p:nvPr/>
          </p:nvSpPr>
          <p:spPr>
            <a:xfrm>
              <a:off x="1117304" y="3193692"/>
              <a:ext cx="8245714" cy="483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1564"/>
                  </a:lnTo>
                  <a:lnTo>
                    <a:pt x="0" y="11564"/>
                  </a:lnTo>
                  <a:lnTo>
                    <a:pt x="0" y="2160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1100"/>
                </a:spcBef>
                <a:defRPr sz="500"/>
              </a:pPr>
              <a:endParaRPr/>
            </a:p>
          </p:txBody>
        </p:sp>
        <p:grpSp>
          <p:nvGrpSpPr>
            <p:cNvPr id="391" name="Group"/>
            <p:cNvGrpSpPr/>
            <p:nvPr/>
          </p:nvGrpSpPr>
          <p:grpSpPr>
            <a:xfrm>
              <a:off x="8245713" y="1854726"/>
              <a:ext cx="2234613" cy="1340770"/>
              <a:chOff x="0" y="0"/>
              <a:chExt cx="2234612" cy="1340769"/>
            </a:xfrm>
          </p:grpSpPr>
          <p:sp>
            <p:nvSpPr>
              <p:cNvPr id="389" name="Rectangle"/>
              <p:cNvSpPr/>
              <p:nvPr/>
            </p:nvSpPr>
            <p:spPr>
              <a:xfrm>
                <a:off x="-1" y="-1"/>
                <a:ext cx="2234614" cy="1340770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higher income countries can provide more access to transportation, education, employment, and support"/>
              <p:cNvSpPr txBox="1"/>
              <p:nvPr/>
            </p:nvSpPr>
            <p:spPr>
              <a:xfrm>
                <a:off x="-1" y="64315"/>
                <a:ext cx="2234614" cy="1212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498" tIns="109498" rIns="109498" bIns="109498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higher income countries can provide more access to transportation, education, employment, and support</a:t>
                </a:r>
              </a:p>
            </p:txBody>
          </p:sp>
        </p:grpSp>
        <p:sp>
          <p:nvSpPr>
            <p:cNvPr id="392" name="Line"/>
            <p:cNvSpPr/>
            <p:nvPr/>
          </p:nvSpPr>
          <p:spPr>
            <a:xfrm>
              <a:off x="2232809" y="4379837"/>
              <a:ext cx="483362" cy="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395" name="Group"/>
            <p:cNvGrpSpPr/>
            <p:nvPr/>
          </p:nvGrpSpPr>
          <p:grpSpPr>
            <a:xfrm>
              <a:off x="-1" y="3709452"/>
              <a:ext cx="2234612" cy="1340770"/>
              <a:chOff x="0" y="0"/>
              <a:chExt cx="2234611" cy="1340769"/>
            </a:xfrm>
          </p:grpSpPr>
          <p:sp>
            <p:nvSpPr>
              <p:cNvPr id="393" name="Rectangle"/>
              <p:cNvSpPr/>
              <p:nvPr/>
            </p:nvSpPr>
            <p:spPr>
              <a:xfrm>
                <a:off x="-1" y="-1"/>
                <a:ext cx="2234613" cy="1340770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4" name="Culture varies by region and the values that are attached to culture directly affect people with disabilities"/>
              <p:cNvSpPr txBox="1"/>
              <p:nvPr/>
            </p:nvSpPr>
            <p:spPr>
              <a:xfrm>
                <a:off x="-1" y="64315"/>
                <a:ext cx="2234613" cy="1212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498" tIns="109498" rIns="109498" bIns="109498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Culture varies by region and the values that are attached to culture directly affect people with disabilities </a:t>
                </a:r>
              </a:p>
            </p:txBody>
          </p:sp>
        </p:grpSp>
        <p:grpSp>
          <p:nvGrpSpPr>
            <p:cNvPr id="398" name="Group"/>
            <p:cNvGrpSpPr/>
            <p:nvPr/>
          </p:nvGrpSpPr>
          <p:grpSpPr>
            <a:xfrm>
              <a:off x="2748570" y="3709452"/>
              <a:ext cx="2234613" cy="1340770"/>
              <a:chOff x="0" y="0"/>
              <a:chExt cx="2234612" cy="1340769"/>
            </a:xfrm>
          </p:grpSpPr>
          <p:sp>
            <p:nvSpPr>
              <p:cNvPr id="396" name="Rectangle"/>
              <p:cNvSpPr/>
              <p:nvPr/>
            </p:nvSpPr>
            <p:spPr>
              <a:xfrm>
                <a:off x="-1" y="-1"/>
                <a:ext cx="2234614" cy="1340770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7" name="Higher income regions have more laws, policies and legislation that supports people with disabilities"/>
              <p:cNvSpPr txBox="1"/>
              <p:nvPr/>
            </p:nvSpPr>
            <p:spPr>
              <a:xfrm>
                <a:off x="-1" y="64315"/>
                <a:ext cx="2234614" cy="1212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9498" tIns="109498" rIns="109498" bIns="109498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Higher income regions have more laws, policies and legislation that supports people with disabilities </a:t>
                </a:r>
              </a:p>
            </p:txBody>
          </p:sp>
        </p:grpSp>
      </p:grpSp>
      <p:pic>
        <p:nvPicPr>
          <p:cNvPr id="400" name="Picture 63" descr="Picture 63"/>
          <p:cNvPicPr>
            <a:picLocks noChangeAspect="1"/>
          </p:cNvPicPr>
          <p:nvPr/>
        </p:nvPicPr>
        <p:blipFill>
          <a:blip r:embed="rId2"/>
          <a:srcRect r="12" b="6"/>
          <a:stretch>
            <a:fillRect/>
          </a:stretch>
        </p:blipFill>
        <p:spPr>
          <a:xfrm>
            <a:off x="1610" y="5382126"/>
            <a:ext cx="1216422" cy="1470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4838" y="0"/>
                  <a:pt x="0" y="4835"/>
                  <a:pt x="0" y="10800"/>
                </a:cubicBezTo>
                <a:cubicBezTo>
                  <a:pt x="0" y="16765"/>
                  <a:pt x="4838" y="21600"/>
                  <a:pt x="10804" y="21600"/>
                </a:cubicBezTo>
                <a:cubicBezTo>
                  <a:pt x="16769" y="21600"/>
                  <a:pt x="21600" y="16765"/>
                  <a:pt x="21600" y="10800"/>
                </a:cubicBezTo>
                <a:cubicBezTo>
                  <a:pt x="21600" y="4835"/>
                  <a:pt x="16769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itle 1"/>
          <p:cNvSpPr txBox="1">
            <a:spLocks noGrp="1"/>
          </p:cNvSpPr>
          <p:nvPr>
            <p:ph type="title"/>
          </p:nvPr>
        </p:nvSpPr>
        <p:spPr>
          <a:xfrm>
            <a:off x="345536" y="413368"/>
            <a:ext cx="10779506" cy="636082"/>
          </a:xfrm>
          <a:prstGeom prst="rect">
            <a:avLst/>
          </a:prstGeom>
        </p:spPr>
        <p:txBody>
          <a:bodyPr/>
          <a:lstStyle>
            <a:lvl1pPr defTabSz="859536">
              <a:defRPr sz="3600"/>
            </a:lvl1pPr>
          </a:lstStyle>
          <a:p>
            <a:r>
              <a:t>Income Data on Disability </a:t>
            </a:r>
          </a:p>
        </p:txBody>
      </p:sp>
      <p:grpSp>
        <p:nvGrpSpPr>
          <p:cNvPr id="435" name="Content Placeholder 2"/>
          <p:cNvGrpSpPr/>
          <p:nvPr/>
        </p:nvGrpSpPr>
        <p:grpSpPr>
          <a:xfrm>
            <a:off x="4496518" y="130031"/>
            <a:ext cx="7039231" cy="6592591"/>
            <a:chOff x="0" y="0"/>
            <a:chExt cx="7039229" cy="6592590"/>
          </a:xfrm>
        </p:grpSpPr>
        <p:grpSp>
          <p:nvGrpSpPr>
            <p:cNvPr id="405" name="Group"/>
            <p:cNvGrpSpPr/>
            <p:nvPr/>
          </p:nvGrpSpPr>
          <p:grpSpPr>
            <a:xfrm>
              <a:off x="2881555" y="0"/>
              <a:ext cx="1276121" cy="829479"/>
              <a:chOff x="0" y="0"/>
              <a:chExt cx="1276120" cy="829478"/>
            </a:xfrm>
          </p:grpSpPr>
          <p:sp>
            <p:nvSpPr>
              <p:cNvPr id="403" name="Rounded Rectangle"/>
              <p:cNvSpPr/>
              <p:nvPr/>
            </p:nvSpPr>
            <p:spPr>
              <a:xfrm>
                <a:off x="0" y="0"/>
                <a:ext cx="1276121" cy="82947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4" name="poverty rate is higher for people with disabilities"/>
              <p:cNvSpPr txBox="1"/>
              <p:nvPr/>
            </p:nvSpPr>
            <p:spPr>
              <a:xfrm>
                <a:off x="40491" y="184868"/>
                <a:ext cx="1195137" cy="459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400050">
                  <a:lnSpc>
                    <a:spcPct val="90000"/>
                  </a:lnSpc>
                  <a:spcBef>
                    <a:spcPts val="3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poverty rate is higher for people with disabilities </a:t>
                </a:r>
              </a:p>
            </p:txBody>
          </p:sp>
        </p:grpSp>
        <p:sp>
          <p:nvSpPr>
            <p:cNvPr id="406" name="Line"/>
            <p:cNvSpPr/>
            <p:nvPr/>
          </p:nvSpPr>
          <p:spPr>
            <a:xfrm>
              <a:off x="4340546" y="534150"/>
              <a:ext cx="528149" cy="215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474" y="5434"/>
                    <a:pt x="14710" y="12670"/>
                    <a:pt x="21600" y="2160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409" name="Group"/>
            <p:cNvGrpSpPr/>
            <p:nvPr/>
          </p:nvGrpSpPr>
          <p:grpSpPr>
            <a:xfrm>
              <a:off x="4919121" y="843987"/>
              <a:ext cx="1276121" cy="829479"/>
              <a:chOff x="0" y="0"/>
              <a:chExt cx="1276120" cy="829478"/>
            </a:xfrm>
          </p:grpSpPr>
          <p:sp>
            <p:nvSpPr>
              <p:cNvPr id="407" name="Rounded Rectangle"/>
              <p:cNvSpPr/>
              <p:nvPr/>
            </p:nvSpPr>
            <p:spPr>
              <a:xfrm>
                <a:off x="0" y="0"/>
                <a:ext cx="1276121" cy="82947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8" name="unemployment rate is higher"/>
              <p:cNvSpPr txBox="1"/>
              <p:nvPr/>
            </p:nvSpPr>
            <p:spPr>
              <a:xfrm>
                <a:off x="40492" y="247733"/>
                <a:ext cx="1195137" cy="334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400050">
                  <a:lnSpc>
                    <a:spcPct val="90000"/>
                  </a:lnSpc>
                  <a:spcBef>
                    <a:spcPts val="3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unemployment rate is higher </a:t>
                </a:r>
              </a:p>
            </p:txBody>
          </p:sp>
        </p:grpSp>
        <p:sp>
          <p:nvSpPr>
            <p:cNvPr id="410" name="Line"/>
            <p:cNvSpPr/>
            <p:nvPr/>
          </p:nvSpPr>
          <p:spPr>
            <a:xfrm>
              <a:off x="6036940" y="1894001"/>
              <a:ext cx="285422" cy="73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702" y="6782"/>
                    <a:pt x="16969" y="14049"/>
                    <a:pt x="21600" y="2160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413" name="Group"/>
            <p:cNvGrpSpPr/>
            <p:nvPr/>
          </p:nvGrpSpPr>
          <p:grpSpPr>
            <a:xfrm>
              <a:off x="5763109" y="2881556"/>
              <a:ext cx="1276121" cy="829480"/>
              <a:chOff x="0" y="0"/>
              <a:chExt cx="1276120" cy="829478"/>
            </a:xfrm>
          </p:grpSpPr>
          <p:sp>
            <p:nvSpPr>
              <p:cNvPr id="411" name="Rounded Rectangle"/>
              <p:cNvSpPr/>
              <p:nvPr/>
            </p:nvSpPr>
            <p:spPr>
              <a:xfrm>
                <a:off x="0" y="0"/>
                <a:ext cx="1276121" cy="82947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2" name="20% of people with disabilities have jobs"/>
              <p:cNvSpPr txBox="1"/>
              <p:nvPr/>
            </p:nvSpPr>
            <p:spPr>
              <a:xfrm>
                <a:off x="40492" y="247732"/>
                <a:ext cx="1195137" cy="334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400050">
                  <a:lnSpc>
                    <a:spcPct val="90000"/>
                  </a:lnSpc>
                  <a:spcBef>
                    <a:spcPts val="3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20% of people with disabilities have jobs</a:t>
                </a:r>
              </a:p>
            </p:txBody>
          </p:sp>
        </p:grpSp>
        <p:sp>
          <p:nvSpPr>
            <p:cNvPr id="414" name="Line"/>
            <p:cNvSpPr/>
            <p:nvPr/>
          </p:nvSpPr>
          <p:spPr>
            <a:xfrm>
              <a:off x="6036941" y="3965599"/>
              <a:ext cx="285421" cy="732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969" y="7551"/>
                    <a:pt x="9702" y="14818"/>
                    <a:pt x="0" y="2160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417" name="Group"/>
            <p:cNvGrpSpPr/>
            <p:nvPr/>
          </p:nvGrpSpPr>
          <p:grpSpPr>
            <a:xfrm>
              <a:off x="4919121" y="4919124"/>
              <a:ext cx="1276121" cy="829479"/>
              <a:chOff x="0" y="0"/>
              <a:chExt cx="1276120" cy="829478"/>
            </a:xfrm>
          </p:grpSpPr>
          <p:sp>
            <p:nvSpPr>
              <p:cNvPr id="415" name="Rounded Rectangle"/>
              <p:cNvSpPr/>
              <p:nvPr/>
            </p:nvSpPr>
            <p:spPr>
              <a:xfrm>
                <a:off x="0" y="0"/>
                <a:ext cx="1276121" cy="82947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6" name="employment is more challenging due to lack of skills"/>
              <p:cNvSpPr txBox="1"/>
              <p:nvPr/>
            </p:nvSpPr>
            <p:spPr>
              <a:xfrm>
                <a:off x="40492" y="184867"/>
                <a:ext cx="1195137" cy="459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400050">
                  <a:lnSpc>
                    <a:spcPct val="90000"/>
                  </a:lnSpc>
                  <a:spcBef>
                    <a:spcPts val="3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employment is more challenging due to lack of skills</a:t>
                </a:r>
              </a:p>
            </p:txBody>
          </p:sp>
        </p:grpSp>
        <p:sp>
          <p:nvSpPr>
            <p:cNvPr id="418" name="Line"/>
            <p:cNvSpPr/>
            <p:nvPr/>
          </p:nvSpPr>
          <p:spPr>
            <a:xfrm>
              <a:off x="4340546" y="5842536"/>
              <a:ext cx="528149" cy="215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710" y="8930"/>
                    <a:pt x="7474" y="16166"/>
                    <a:pt x="0" y="2160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421" name="Group"/>
            <p:cNvGrpSpPr/>
            <p:nvPr/>
          </p:nvGrpSpPr>
          <p:grpSpPr>
            <a:xfrm>
              <a:off x="2881555" y="5763112"/>
              <a:ext cx="1276121" cy="829479"/>
              <a:chOff x="0" y="0"/>
              <a:chExt cx="1276120" cy="829478"/>
            </a:xfrm>
          </p:grpSpPr>
          <p:sp>
            <p:nvSpPr>
              <p:cNvPr id="419" name="Rounded Rectangle"/>
              <p:cNvSpPr/>
              <p:nvPr/>
            </p:nvSpPr>
            <p:spPr>
              <a:xfrm>
                <a:off x="0" y="0"/>
                <a:ext cx="1276121" cy="82947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0" name="employment rate is lower due to lack of education"/>
              <p:cNvSpPr txBox="1"/>
              <p:nvPr/>
            </p:nvSpPr>
            <p:spPr>
              <a:xfrm>
                <a:off x="40491" y="184867"/>
                <a:ext cx="1195137" cy="459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400050">
                  <a:lnSpc>
                    <a:spcPct val="90000"/>
                  </a:lnSpc>
                  <a:spcBef>
                    <a:spcPts val="3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employment rate is lower due to lack of education</a:t>
                </a:r>
              </a:p>
            </p:txBody>
          </p:sp>
        </p:grpSp>
        <p:sp>
          <p:nvSpPr>
            <p:cNvPr id="422" name="Line"/>
            <p:cNvSpPr/>
            <p:nvPr/>
          </p:nvSpPr>
          <p:spPr>
            <a:xfrm>
              <a:off x="2170533" y="5842535"/>
              <a:ext cx="528149" cy="215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126" y="16166"/>
                    <a:pt x="6890" y="8930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425" name="Group"/>
            <p:cNvGrpSpPr/>
            <p:nvPr/>
          </p:nvGrpSpPr>
          <p:grpSpPr>
            <a:xfrm>
              <a:off x="843988" y="4919124"/>
              <a:ext cx="1276121" cy="829479"/>
              <a:chOff x="0" y="0"/>
              <a:chExt cx="1276120" cy="829478"/>
            </a:xfrm>
          </p:grpSpPr>
          <p:sp>
            <p:nvSpPr>
              <p:cNvPr id="423" name="Rounded Rectangle"/>
              <p:cNvSpPr/>
              <p:nvPr/>
            </p:nvSpPr>
            <p:spPr>
              <a:xfrm>
                <a:off x="0" y="0"/>
                <a:ext cx="1276121" cy="82947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4" name="have higher income in nations that have laws and policies in place"/>
              <p:cNvSpPr txBox="1"/>
              <p:nvPr/>
            </p:nvSpPr>
            <p:spPr>
              <a:xfrm>
                <a:off x="40491" y="122002"/>
                <a:ext cx="1195137" cy="5854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400050">
                  <a:lnSpc>
                    <a:spcPct val="90000"/>
                  </a:lnSpc>
                  <a:spcBef>
                    <a:spcPts val="3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have higher income in nations that have laws and policies in place</a:t>
                </a:r>
              </a:p>
            </p:txBody>
          </p:sp>
        </p:grpSp>
        <p:sp>
          <p:nvSpPr>
            <p:cNvPr id="426" name="Line"/>
            <p:cNvSpPr/>
            <p:nvPr/>
          </p:nvSpPr>
          <p:spPr>
            <a:xfrm>
              <a:off x="716866" y="3965599"/>
              <a:ext cx="285421" cy="73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1898" y="14818"/>
                    <a:pt x="4631" y="7551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429" name="Group"/>
            <p:cNvGrpSpPr/>
            <p:nvPr/>
          </p:nvGrpSpPr>
          <p:grpSpPr>
            <a:xfrm>
              <a:off x="0" y="2881556"/>
              <a:ext cx="1276121" cy="829480"/>
              <a:chOff x="0" y="0"/>
              <a:chExt cx="1276120" cy="829478"/>
            </a:xfrm>
          </p:grpSpPr>
          <p:sp>
            <p:nvSpPr>
              <p:cNvPr id="427" name="Rounded Rectangle"/>
              <p:cNvSpPr/>
              <p:nvPr/>
            </p:nvSpPr>
            <p:spPr>
              <a:xfrm>
                <a:off x="0" y="0"/>
                <a:ext cx="1276121" cy="82947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8" name="lower income nations have a larger gap in earnings for people with disabilities"/>
              <p:cNvSpPr txBox="1"/>
              <p:nvPr/>
            </p:nvSpPr>
            <p:spPr>
              <a:xfrm>
                <a:off x="40492" y="122002"/>
                <a:ext cx="1195137" cy="5854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400050">
                  <a:lnSpc>
                    <a:spcPct val="90000"/>
                  </a:lnSpc>
                  <a:spcBef>
                    <a:spcPts val="3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lower income nations have a larger gap in earnings for people with disabilities </a:t>
                </a:r>
              </a:p>
            </p:txBody>
          </p:sp>
        </p:grpSp>
        <p:sp>
          <p:nvSpPr>
            <p:cNvPr id="430" name="Line"/>
            <p:cNvSpPr/>
            <p:nvPr/>
          </p:nvSpPr>
          <p:spPr>
            <a:xfrm>
              <a:off x="716865" y="1894001"/>
              <a:ext cx="285422" cy="73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31" y="14049"/>
                    <a:pt x="11898" y="6782"/>
                    <a:pt x="21600" y="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433" name="Group"/>
            <p:cNvGrpSpPr/>
            <p:nvPr/>
          </p:nvGrpSpPr>
          <p:grpSpPr>
            <a:xfrm>
              <a:off x="843988" y="843987"/>
              <a:ext cx="1276121" cy="829479"/>
              <a:chOff x="0" y="0"/>
              <a:chExt cx="1276120" cy="829478"/>
            </a:xfrm>
          </p:grpSpPr>
          <p:sp>
            <p:nvSpPr>
              <p:cNvPr id="431" name="Rounded Rectangle"/>
              <p:cNvSpPr/>
              <p:nvPr/>
            </p:nvSpPr>
            <p:spPr>
              <a:xfrm>
                <a:off x="0" y="0"/>
                <a:ext cx="1276121" cy="82947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2" name="have higher cost of living"/>
              <p:cNvSpPr txBox="1"/>
              <p:nvPr/>
            </p:nvSpPr>
            <p:spPr>
              <a:xfrm>
                <a:off x="40491" y="247733"/>
                <a:ext cx="1195137" cy="334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400050">
                  <a:lnSpc>
                    <a:spcPct val="90000"/>
                  </a:lnSpc>
                  <a:spcBef>
                    <a:spcPts val="3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have higher cost of living </a:t>
                </a:r>
              </a:p>
            </p:txBody>
          </p:sp>
        </p:grpSp>
        <p:sp>
          <p:nvSpPr>
            <p:cNvPr id="434" name="Line"/>
            <p:cNvSpPr/>
            <p:nvPr/>
          </p:nvSpPr>
          <p:spPr>
            <a:xfrm>
              <a:off x="2170532" y="534151"/>
              <a:ext cx="528149" cy="215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890" y="12670"/>
                    <a:pt x="14126" y="5434"/>
                    <a:pt x="21600" y="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</p:grpSp>
      <p:pic>
        <p:nvPicPr>
          <p:cNvPr id="436" name="Picture 55" descr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" y="5239108"/>
            <a:ext cx="1319500" cy="1613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4833" y="0"/>
                  <a:pt x="0" y="4834"/>
                  <a:pt x="0" y="10797"/>
                </a:cubicBezTo>
                <a:cubicBezTo>
                  <a:pt x="0" y="16761"/>
                  <a:pt x="4833" y="21600"/>
                  <a:pt x="10797" y="21600"/>
                </a:cubicBezTo>
                <a:cubicBezTo>
                  <a:pt x="16760" y="21600"/>
                  <a:pt x="21600" y="16761"/>
                  <a:pt x="21600" y="10797"/>
                </a:cubicBezTo>
                <a:cubicBezTo>
                  <a:pt x="21600" y="4834"/>
                  <a:pt x="16760" y="0"/>
                  <a:pt x="1079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ectangle 15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9" name="Title 1"/>
          <p:cNvSpPr txBox="1">
            <a:spLocks noGrp="1"/>
          </p:cNvSpPr>
          <p:nvPr>
            <p:ph type="title"/>
          </p:nvPr>
        </p:nvSpPr>
        <p:spPr>
          <a:xfrm>
            <a:off x="572491" y="238539"/>
            <a:ext cx="11047278" cy="873699"/>
          </a:xfrm>
          <a:prstGeom prst="rect">
            <a:avLst/>
          </a:prstGeom>
        </p:spPr>
        <p:txBody>
          <a:bodyPr anchor="b"/>
          <a:lstStyle>
            <a:lvl1pPr defTabSz="886967">
              <a:defRPr sz="5200"/>
            </a:lvl1pPr>
          </a:lstStyle>
          <a:p>
            <a:r>
              <a:t>Market Research </a:t>
            </a:r>
          </a:p>
        </p:txBody>
      </p:sp>
      <p:grpSp>
        <p:nvGrpSpPr>
          <p:cNvPr id="442" name="sketchy line"/>
          <p:cNvGrpSpPr/>
          <p:nvPr/>
        </p:nvGrpSpPr>
        <p:grpSpPr>
          <a:xfrm>
            <a:off x="572330" y="1655804"/>
            <a:ext cx="10972992" cy="59619"/>
            <a:chOff x="0" y="0"/>
            <a:chExt cx="10972991" cy="59618"/>
          </a:xfrm>
        </p:grpSpPr>
        <p:sp>
          <p:nvSpPr>
            <p:cNvPr id="440" name="Shape"/>
            <p:cNvSpPr/>
            <p:nvPr/>
          </p:nvSpPr>
          <p:spPr>
            <a:xfrm>
              <a:off x="0" y="0"/>
              <a:ext cx="10972992" cy="59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271" extrusionOk="0">
                  <a:moveTo>
                    <a:pt x="1" y="6161"/>
                  </a:moveTo>
                  <a:cubicBezTo>
                    <a:pt x="324" y="1930"/>
                    <a:pt x="610" y="8534"/>
                    <a:pt x="919" y="6161"/>
                  </a:cubicBezTo>
                  <a:cubicBezTo>
                    <a:pt x="1228" y="3788"/>
                    <a:pt x="1298" y="2684"/>
                    <a:pt x="1621" y="6161"/>
                  </a:cubicBezTo>
                  <a:cubicBezTo>
                    <a:pt x="1943" y="9638"/>
                    <a:pt x="2176" y="2216"/>
                    <a:pt x="2539" y="6161"/>
                  </a:cubicBezTo>
                  <a:cubicBezTo>
                    <a:pt x="2901" y="10106"/>
                    <a:pt x="3334" y="12423"/>
                    <a:pt x="3888" y="6161"/>
                  </a:cubicBezTo>
                  <a:cubicBezTo>
                    <a:pt x="4443" y="-101"/>
                    <a:pt x="4795" y="11681"/>
                    <a:pt x="5454" y="6161"/>
                  </a:cubicBezTo>
                  <a:cubicBezTo>
                    <a:pt x="6113" y="641"/>
                    <a:pt x="6393" y="-4374"/>
                    <a:pt x="7236" y="6161"/>
                  </a:cubicBezTo>
                  <a:cubicBezTo>
                    <a:pt x="8079" y="16696"/>
                    <a:pt x="8427" y="7122"/>
                    <a:pt x="9018" y="6161"/>
                  </a:cubicBezTo>
                  <a:cubicBezTo>
                    <a:pt x="9609" y="5199"/>
                    <a:pt x="9885" y="3315"/>
                    <a:pt x="10152" y="6161"/>
                  </a:cubicBezTo>
                  <a:cubicBezTo>
                    <a:pt x="10419" y="9007"/>
                    <a:pt x="11030" y="1925"/>
                    <a:pt x="11718" y="6161"/>
                  </a:cubicBezTo>
                  <a:cubicBezTo>
                    <a:pt x="12405" y="10397"/>
                    <a:pt x="12506" y="3310"/>
                    <a:pt x="13067" y="6161"/>
                  </a:cubicBezTo>
                  <a:cubicBezTo>
                    <a:pt x="13629" y="9012"/>
                    <a:pt x="13884" y="11338"/>
                    <a:pt x="14201" y="6161"/>
                  </a:cubicBezTo>
                  <a:cubicBezTo>
                    <a:pt x="14519" y="983"/>
                    <a:pt x="15428" y="7091"/>
                    <a:pt x="15767" y="6161"/>
                  </a:cubicBezTo>
                  <a:cubicBezTo>
                    <a:pt x="16106" y="5231"/>
                    <a:pt x="16189" y="9993"/>
                    <a:pt x="16469" y="6161"/>
                  </a:cubicBezTo>
                  <a:cubicBezTo>
                    <a:pt x="16750" y="2329"/>
                    <a:pt x="17101" y="4792"/>
                    <a:pt x="17603" y="6161"/>
                  </a:cubicBezTo>
                  <a:cubicBezTo>
                    <a:pt x="18105" y="7530"/>
                    <a:pt x="18441" y="11063"/>
                    <a:pt x="18953" y="6161"/>
                  </a:cubicBezTo>
                  <a:cubicBezTo>
                    <a:pt x="19465" y="1259"/>
                    <a:pt x="20788" y="1195"/>
                    <a:pt x="21599" y="6161"/>
                  </a:cubicBezTo>
                  <a:cubicBezTo>
                    <a:pt x="21597" y="7531"/>
                    <a:pt x="21599" y="9152"/>
                    <a:pt x="21599" y="10538"/>
                  </a:cubicBezTo>
                  <a:cubicBezTo>
                    <a:pt x="21231" y="9162"/>
                    <a:pt x="20912" y="9520"/>
                    <a:pt x="20681" y="10538"/>
                  </a:cubicBezTo>
                  <a:cubicBezTo>
                    <a:pt x="20450" y="11557"/>
                    <a:pt x="20267" y="10974"/>
                    <a:pt x="19979" y="10538"/>
                  </a:cubicBezTo>
                  <a:cubicBezTo>
                    <a:pt x="19691" y="10103"/>
                    <a:pt x="19226" y="13077"/>
                    <a:pt x="18629" y="10538"/>
                  </a:cubicBezTo>
                  <a:cubicBezTo>
                    <a:pt x="18032" y="8000"/>
                    <a:pt x="18166" y="6797"/>
                    <a:pt x="17711" y="10538"/>
                  </a:cubicBezTo>
                  <a:cubicBezTo>
                    <a:pt x="17256" y="14280"/>
                    <a:pt x="16417" y="14506"/>
                    <a:pt x="15929" y="10538"/>
                  </a:cubicBezTo>
                  <a:cubicBezTo>
                    <a:pt x="15442" y="6571"/>
                    <a:pt x="15479" y="12721"/>
                    <a:pt x="15227" y="10538"/>
                  </a:cubicBezTo>
                  <a:cubicBezTo>
                    <a:pt x="14976" y="8356"/>
                    <a:pt x="14416" y="6271"/>
                    <a:pt x="13877" y="10538"/>
                  </a:cubicBezTo>
                  <a:cubicBezTo>
                    <a:pt x="13339" y="14806"/>
                    <a:pt x="13361" y="12913"/>
                    <a:pt x="13175" y="10538"/>
                  </a:cubicBezTo>
                  <a:cubicBezTo>
                    <a:pt x="12989" y="8164"/>
                    <a:pt x="12589" y="10736"/>
                    <a:pt x="12258" y="10538"/>
                  </a:cubicBezTo>
                  <a:cubicBezTo>
                    <a:pt x="11927" y="10341"/>
                    <a:pt x="11060" y="6422"/>
                    <a:pt x="10692" y="10538"/>
                  </a:cubicBezTo>
                  <a:cubicBezTo>
                    <a:pt x="10324" y="14655"/>
                    <a:pt x="9310" y="3851"/>
                    <a:pt x="8910" y="10538"/>
                  </a:cubicBezTo>
                  <a:cubicBezTo>
                    <a:pt x="8509" y="17226"/>
                    <a:pt x="8301" y="6342"/>
                    <a:pt x="7992" y="10538"/>
                  </a:cubicBezTo>
                  <a:cubicBezTo>
                    <a:pt x="7683" y="14735"/>
                    <a:pt x="6964" y="16238"/>
                    <a:pt x="6642" y="10538"/>
                  </a:cubicBezTo>
                  <a:cubicBezTo>
                    <a:pt x="6320" y="4839"/>
                    <a:pt x="6155" y="15529"/>
                    <a:pt x="5724" y="10538"/>
                  </a:cubicBezTo>
                  <a:cubicBezTo>
                    <a:pt x="5293" y="5548"/>
                    <a:pt x="4903" y="14323"/>
                    <a:pt x="4158" y="10538"/>
                  </a:cubicBezTo>
                  <a:cubicBezTo>
                    <a:pt x="3414" y="6754"/>
                    <a:pt x="3435" y="4420"/>
                    <a:pt x="3024" y="10538"/>
                  </a:cubicBezTo>
                  <a:cubicBezTo>
                    <a:pt x="2614" y="16657"/>
                    <a:pt x="2341" y="7701"/>
                    <a:pt x="2107" y="10538"/>
                  </a:cubicBezTo>
                  <a:cubicBezTo>
                    <a:pt x="1872" y="13376"/>
                    <a:pt x="1690" y="14224"/>
                    <a:pt x="1405" y="10538"/>
                  </a:cubicBezTo>
                  <a:cubicBezTo>
                    <a:pt x="1119" y="6853"/>
                    <a:pt x="493" y="7456"/>
                    <a:pt x="1" y="10538"/>
                  </a:cubicBezTo>
                  <a:cubicBezTo>
                    <a:pt x="2" y="9288"/>
                    <a:pt x="-1" y="8322"/>
                    <a:pt x="1" y="6161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1" name="Shape"/>
            <p:cNvSpPr/>
            <p:nvPr/>
          </p:nvSpPr>
          <p:spPr>
            <a:xfrm>
              <a:off x="372" y="5460"/>
              <a:ext cx="10972594" cy="5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2593" extrusionOk="0">
                  <a:moveTo>
                    <a:pt x="0" y="4718"/>
                  </a:moveTo>
                  <a:cubicBezTo>
                    <a:pt x="326" y="4284"/>
                    <a:pt x="371" y="7919"/>
                    <a:pt x="702" y="4718"/>
                  </a:cubicBezTo>
                  <a:cubicBezTo>
                    <a:pt x="1032" y="1518"/>
                    <a:pt x="1446" y="6794"/>
                    <a:pt x="2051" y="4718"/>
                  </a:cubicBezTo>
                  <a:cubicBezTo>
                    <a:pt x="2657" y="2643"/>
                    <a:pt x="3141" y="-1404"/>
                    <a:pt x="3833" y="4718"/>
                  </a:cubicBezTo>
                  <a:cubicBezTo>
                    <a:pt x="4526" y="10841"/>
                    <a:pt x="4513" y="176"/>
                    <a:pt x="5183" y="4718"/>
                  </a:cubicBezTo>
                  <a:cubicBezTo>
                    <a:pt x="5854" y="9261"/>
                    <a:pt x="5624" y="7225"/>
                    <a:pt x="5885" y="4718"/>
                  </a:cubicBezTo>
                  <a:cubicBezTo>
                    <a:pt x="6147" y="2212"/>
                    <a:pt x="6612" y="6392"/>
                    <a:pt x="6803" y="4718"/>
                  </a:cubicBezTo>
                  <a:cubicBezTo>
                    <a:pt x="6994" y="3045"/>
                    <a:pt x="8142" y="5907"/>
                    <a:pt x="8585" y="4718"/>
                  </a:cubicBezTo>
                  <a:cubicBezTo>
                    <a:pt x="9029" y="3530"/>
                    <a:pt x="9827" y="-5276"/>
                    <a:pt x="10367" y="4718"/>
                  </a:cubicBezTo>
                  <a:cubicBezTo>
                    <a:pt x="10908" y="14713"/>
                    <a:pt x="11580" y="3920"/>
                    <a:pt x="12149" y="4718"/>
                  </a:cubicBezTo>
                  <a:cubicBezTo>
                    <a:pt x="12719" y="5516"/>
                    <a:pt x="12661" y="6274"/>
                    <a:pt x="12851" y="4718"/>
                  </a:cubicBezTo>
                  <a:cubicBezTo>
                    <a:pt x="13042" y="3162"/>
                    <a:pt x="13615" y="4617"/>
                    <a:pt x="14201" y="4718"/>
                  </a:cubicBezTo>
                  <a:cubicBezTo>
                    <a:pt x="14787" y="4820"/>
                    <a:pt x="15011" y="3111"/>
                    <a:pt x="15335" y="4718"/>
                  </a:cubicBezTo>
                  <a:cubicBezTo>
                    <a:pt x="15659" y="6326"/>
                    <a:pt x="15843" y="8280"/>
                    <a:pt x="16037" y="4718"/>
                  </a:cubicBezTo>
                  <a:cubicBezTo>
                    <a:pt x="16231" y="1157"/>
                    <a:pt x="17018" y="1988"/>
                    <a:pt x="17819" y="4718"/>
                  </a:cubicBezTo>
                  <a:cubicBezTo>
                    <a:pt x="18620" y="7448"/>
                    <a:pt x="18347" y="6670"/>
                    <a:pt x="18521" y="4718"/>
                  </a:cubicBezTo>
                  <a:cubicBezTo>
                    <a:pt x="18695" y="2767"/>
                    <a:pt x="18984" y="6668"/>
                    <a:pt x="19223" y="4718"/>
                  </a:cubicBezTo>
                  <a:cubicBezTo>
                    <a:pt x="19462" y="2769"/>
                    <a:pt x="19891" y="1772"/>
                    <a:pt x="20357" y="4718"/>
                  </a:cubicBezTo>
                  <a:cubicBezTo>
                    <a:pt x="20823" y="7664"/>
                    <a:pt x="21206" y="3372"/>
                    <a:pt x="21599" y="4718"/>
                  </a:cubicBezTo>
                  <a:cubicBezTo>
                    <a:pt x="21598" y="6770"/>
                    <a:pt x="21598" y="7934"/>
                    <a:pt x="21599" y="8973"/>
                  </a:cubicBezTo>
                  <a:cubicBezTo>
                    <a:pt x="20843" y="12070"/>
                    <a:pt x="20754" y="1764"/>
                    <a:pt x="20033" y="8973"/>
                  </a:cubicBezTo>
                  <a:cubicBezTo>
                    <a:pt x="19312" y="16182"/>
                    <a:pt x="19678" y="10689"/>
                    <a:pt x="19331" y="8973"/>
                  </a:cubicBezTo>
                  <a:cubicBezTo>
                    <a:pt x="18984" y="7257"/>
                    <a:pt x="18910" y="12077"/>
                    <a:pt x="18629" y="8973"/>
                  </a:cubicBezTo>
                  <a:cubicBezTo>
                    <a:pt x="18348" y="5869"/>
                    <a:pt x="17940" y="11451"/>
                    <a:pt x="17279" y="8973"/>
                  </a:cubicBezTo>
                  <a:cubicBezTo>
                    <a:pt x="16618" y="6495"/>
                    <a:pt x="16918" y="4948"/>
                    <a:pt x="16577" y="8973"/>
                  </a:cubicBezTo>
                  <a:cubicBezTo>
                    <a:pt x="16236" y="12998"/>
                    <a:pt x="15608" y="13460"/>
                    <a:pt x="15227" y="8973"/>
                  </a:cubicBezTo>
                  <a:cubicBezTo>
                    <a:pt x="14846" y="4486"/>
                    <a:pt x="14276" y="12595"/>
                    <a:pt x="13661" y="8973"/>
                  </a:cubicBezTo>
                  <a:cubicBezTo>
                    <a:pt x="13047" y="5351"/>
                    <a:pt x="12851" y="15976"/>
                    <a:pt x="12311" y="8973"/>
                  </a:cubicBezTo>
                  <a:cubicBezTo>
                    <a:pt x="11772" y="1970"/>
                    <a:pt x="11211" y="3848"/>
                    <a:pt x="10745" y="8973"/>
                  </a:cubicBezTo>
                  <a:cubicBezTo>
                    <a:pt x="10279" y="14098"/>
                    <a:pt x="9863" y="9161"/>
                    <a:pt x="9179" y="8973"/>
                  </a:cubicBezTo>
                  <a:cubicBezTo>
                    <a:pt x="8496" y="8785"/>
                    <a:pt x="8711" y="5092"/>
                    <a:pt x="8477" y="8973"/>
                  </a:cubicBezTo>
                  <a:cubicBezTo>
                    <a:pt x="8244" y="12854"/>
                    <a:pt x="7758" y="6459"/>
                    <a:pt x="7559" y="8973"/>
                  </a:cubicBezTo>
                  <a:cubicBezTo>
                    <a:pt x="7360" y="11487"/>
                    <a:pt x="6697" y="8823"/>
                    <a:pt x="6425" y="8973"/>
                  </a:cubicBezTo>
                  <a:cubicBezTo>
                    <a:pt x="6154" y="9124"/>
                    <a:pt x="5465" y="7041"/>
                    <a:pt x="5075" y="8973"/>
                  </a:cubicBezTo>
                  <a:cubicBezTo>
                    <a:pt x="4685" y="10905"/>
                    <a:pt x="3758" y="10725"/>
                    <a:pt x="3293" y="8973"/>
                  </a:cubicBezTo>
                  <a:cubicBezTo>
                    <a:pt x="2829" y="7221"/>
                    <a:pt x="2226" y="16324"/>
                    <a:pt x="1727" y="8973"/>
                  </a:cubicBezTo>
                  <a:cubicBezTo>
                    <a:pt x="1229" y="1622"/>
                    <a:pt x="407" y="5229"/>
                    <a:pt x="0" y="8973"/>
                  </a:cubicBezTo>
                  <a:cubicBezTo>
                    <a:pt x="0" y="7197"/>
                    <a:pt x="-1" y="5662"/>
                    <a:pt x="0" y="471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>
                  <a:alpha val="7500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4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823322" y="2071316"/>
            <a:ext cx="5462725" cy="3299663"/>
          </a:xfrm>
          <a:prstGeom prst="rect">
            <a:avLst/>
          </a:prstGeom>
        </p:spPr>
        <p:txBody>
          <a:bodyPr/>
          <a:lstStyle/>
          <a:p>
            <a:pPr marL="160018" indent="-160018" defTabSz="640079">
              <a:spcBef>
                <a:spcPts val="700"/>
              </a:spcBef>
              <a:defRPr sz="1900"/>
            </a:pPr>
            <a:r>
              <a:t>Magazines</a:t>
            </a:r>
          </a:p>
          <a:p>
            <a:pPr marL="160018" indent="-160018" defTabSz="640079">
              <a:spcBef>
                <a:spcPts val="700"/>
              </a:spcBef>
              <a:defRPr sz="1900"/>
            </a:pPr>
            <a:r>
              <a:t>Fashion forecasters</a:t>
            </a:r>
          </a:p>
          <a:p>
            <a:pPr marL="160018" indent="-160018" defTabSz="640079">
              <a:spcBef>
                <a:spcPts val="700"/>
              </a:spcBef>
              <a:defRPr sz="1900"/>
            </a:pPr>
            <a:r>
              <a:t>Stylists </a:t>
            </a:r>
          </a:p>
          <a:p>
            <a:pPr marL="160018" indent="-160018" defTabSz="640079">
              <a:spcBef>
                <a:spcPts val="700"/>
              </a:spcBef>
              <a:defRPr sz="1900"/>
            </a:pPr>
            <a:r>
              <a:t>Social Media </a:t>
            </a:r>
          </a:p>
          <a:p>
            <a:pPr marL="160018" indent="-160018" defTabSz="640079">
              <a:spcBef>
                <a:spcPts val="700"/>
              </a:spcBef>
              <a:defRPr sz="1900"/>
            </a:pPr>
            <a:r>
              <a:t>Bloggers</a:t>
            </a:r>
          </a:p>
          <a:p>
            <a:pPr marL="160018" indent="-160018" defTabSz="640079">
              <a:spcBef>
                <a:spcPts val="700"/>
              </a:spcBef>
              <a:defRPr sz="1900"/>
            </a:pPr>
            <a:r>
              <a:t>Disability advocates</a:t>
            </a:r>
          </a:p>
          <a:p>
            <a:pPr marL="160018" indent="-160018" defTabSz="640079">
              <a:spcBef>
                <a:spcPts val="700"/>
              </a:spcBef>
              <a:defRPr sz="1900"/>
            </a:pPr>
            <a:r>
              <a:t>Inclusivity</a:t>
            </a:r>
          </a:p>
          <a:p>
            <a:pPr marL="160018" indent="-160018" defTabSz="640079">
              <a:spcBef>
                <a:spcPts val="700"/>
              </a:spcBef>
              <a:defRPr sz="1900"/>
            </a:pPr>
            <a:r>
              <a:t>Technology </a:t>
            </a:r>
          </a:p>
          <a:p>
            <a:pPr marL="160018" indent="-160018" defTabSz="640079">
              <a:spcBef>
                <a:spcPts val="700"/>
              </a:spcBef>
              <a:defRPr sz="1900"/>
            </a:pPr>
            <a:r>
              <a:t>Sustainability </a:t>
            </a:r>
          </a:p>
        </p:txBody>
      </p:sp>
      <p:pic>
        <p:nvPicPr>
          <p:cNvPr id="444" name="Picture 3" descr="Picture 3"/>
          <p:cNvPicPr>
            <a:picLocks noChangeAspect="1"/>
          </p:cNvPicPr>
          <p:nvPr/>
        </p:nvPicPr>
        <p:blipFill>
          <a:blip r:embed="rId2"/>
          <a:srcRect l="13722" r="14122"/>
          <a:stretch>
            <a:fillRect/>
          </a:stretch>
        </p:blipFill>
        <p:spPr>
          <a:xfrm>
            <a:off x="7287469" y="2395901"/>
            <a:ext cx="2949028" cy="3161984"/>
          </a:xfrm>
          <a:prstGeom prst="rect">
            <a:avLst/>
          </a:prstGeom>
          <a:ln w="127000" cap="sq">
            <a:solidFill>
              <a:srgbClr val="000000"/>
            </a:solidFill>
            <a:miter/>
          </a:ln>
          <a:effectLst>
            <a:outerShdw blurRad="63500" dist="508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445" name="Picture 11" descr="Picture 11"/>
          <p:cNvPicPr>
            <a:picLocks noChangeAspect="1"/>
          </p:cNvPicPr>
          <p:nvPr/>
        </p:nvPicPr>
        <p:blipFill>
          <a:blip r:embed="rId3"/>
          <a:srcRect r="8" b="4"/>
          <a:stretch>
            <a:fillRect/>
          </a:stretch>
        </p:blipFill>
        <p:spPr>
          <a:xfrm>
            <a:off x="1608" y="5362702"/>
            <a:ext cx="1263651" cy="148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8"/>
                  <a:pt x="0" y="10803"/>
                </a:cubicBezTo>
                <a:cubicBezTo>
                  <a:pt x="0" y="16768"/>
                  <a:pt x="4835" y="21600"/>
                  <a:pt x="10800" y="21600"/>
                </a:cubicBezTo>
                <a:cubicBezTo>
                  <a:pt x="16765" y="21600"/>
                  <a:pt x="21600" y="16768"/>
                  <a:pt x="21600" y="10803"/>
                </a:cubicBezTo>
                <a:cubicBezTo>
                  <a:pt x="21600" y="4838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46" name="TextBox 5"/>
          <p:cNvSpPr txBox="1"/>
          <p:nvPr/>
        </p:nvSpPr>
        <p:spPr>
          <a:xfrm>
            <a:off x="7491931" y="5831660"/>
            <a:ext cx="371568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DEWEY Clothing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              MELROSE TRADING POST</a:t>
            </a:r>
          </a:p>
        </p:txBody>
      </p:sp>
      <p:pic>
        <p:nvPicPr>
          <p:cNvPr id="449" name="Content Placeholder 3" descr="Content Placeholder 3"/>
          <p:cNvPicPr>
            <a:picLocks noChangeAspect="1"/>
          </p:cNvPicPr>
          <p:nvPr/>
        </p:nvPicPr>
        <p:blipFill>
          <a:blip r:embed="rId2"/>
          <a:srcRect r="3"/>
          <a:stretch>
            <a:fillRect/>
          </a:stretch>
        </p:blipFill>
        <p:spPr>
          <a:xfrm>
            <a:off x="343657" y="1542173"/>
            <a:ext cx="2575322" cy="2602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2" y="21600"/>
                </a:cubicBezTo>
                <a:cubicBezTo>
                  <a:pt x="16767" y="21600"/>
                  <a:pt x="21600" y="16764"/>
                  <a:pt x="21600" y="10800"/>
                </a:cubicBezTo>
                <a:cubicBezTo>
                  <a:pt x="21600" y="4836"/>
                  <a:pt x="16767" y="0"/>
                  <a:pt x="10802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45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874" y="1547937"/>
            <a:ext cx="2816886" cy="2220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45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134" y="3885546"/>
            <a:ext cx="4304044" cy="296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4"/>
                  <a:pt x="0" y="10799"/>
                </a:cubicBezTo>
                <a:cubicBezTo>
                  <a:pt x="0" y="16763"/>
                  <a:pt x="4834" y="21600"/>
                  <a:pt x="10799" y="21600"/>
                </a:cubicBezTo>
                <a:cubicBezTo>
                  <a:pt x="16764" y="21600"/>
                  <a:pt x="21600" y="16763"/>
                  <a:pt x="21600" y="10799"/>
                </a:cubicBezTo>
                <a:cubicBezTo>
                  <a:pt x="21600" y="4834"/>
                  <a:pt x="16764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52" name="Picture 5" descr="Picture 5"/>
          <p:cNvPicPr>
            <a:picLocks noChangeAspect="1"/>
          </p:cNvPicPr>
          <p:nvPr/>
        </p:nvPicPr>
        <p:blipFill>
          <a:blip r:embed="rId5"/>
          <a:srcRect r="3"/>
          <a:stretch>
            <a:fillRect/>
          </a:stretch>
        </p:blipFill>
        <p:spPr>
          <a:xfrm>
            <a:off x="1609" y="5376071"/>
            <a:ext cx="1221583" cy="1476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7"/>
                  <a:pt x="0" y="10800"/>
                </a:cubicBezTo>
                <a:cubicBezTo>
                  <a:pt x="0" y="16763"/>
                  <a:pt x="4835" y="21600"/>
                  <a:pt x="10800" y="21600"/>
                </a:cubicBezTo>
                <a:cubicBezTo>
                  <a:pt x="16765" y="21600"/>
                  <a:pt x="21600" y="16763"/>
                  <a:pt x="21600" y="10800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3" name="TextBox 6"/>
          <p:cNvSpPr txBox="1"/>
          <p:nvPr/>
        </p:nvSpPr>
        <p:spPr>
          <a:xfrm>
            <a:off x="197044" y="4307269"/>
            <a:ext cx="3215783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       Natalie Iturbe Jackson</a:t>
            </a:r>
          </a:p>
          <a:p>
            <a:r>
              <a:t>Curator &amp; Marketing Manager</a:t>
            </a:r>
          </a:p>
        </p:txBody>
      </p:sp>
      <p:sp>
        <p:nvSpPr>
          <p:cNvPr id="454" name="TextBox 9"/>
          <p:cNvSpPr txBox="1"/>
          <p:nvPr/>
        </p:nvSpPr>
        <p:spPr>
          <a:xfrm>
            <a:off x="4004045" y="1831474"/>
            <a:ext cx="3572910" cy="311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Disability advocacy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Business accessibility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Diversity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Accessibility 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Affordability 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Accountability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itle 1"/>
          <p:cNvSpPr txBox="1">
            <a:spLocks noGrp="1"/>
          </p:cNvSpPr>
          <p:nvPr>
            <p:ph type="title"/>
          </p:nvPr>
        </p:nvSpPr>
        <p:spPr>
          <a:xfrm>
            <a:off x="4271359" y="365124"/>
            <a:ext cx="7082441" cy="1339942"/>
          </a:xfrm>
          <a:prstGeom prst="rect">
            <a:avLst/>
          </a:prstGeom>
        </p:spPr>
        <p:txBody>
          <a:bodyPr/>
          <a:lstStyle/>
          <a:p>
            <a:r>
              <a:t>UNHIDDEN</a:t>
            </a:r>
          </a:p>
        </p:txBody>
      </p:sp>
      <p:pic>
        <p:nvPicPr>
          <p:cNvPr id="457" name="Content Placeholder 3" descr="Content Placeholder 3"/>
          <p:cNvPicPr>
            <a:picLocks noChangeAspect="1"/>
          </p:cNvPicPr>
          <p:nvPr/>
        </p:nvPicPr>
        <p:blipFill>
          <a:blip r:embed="rId2"/>
          <a:srcRect r="11"/>
          <a:stretch>
            <a:fillRect/>
          </a:stretch>
        </p:blipFill>
        <p:spPr>
          <a:xfrm>
            <a:off x="3880" y="5348301"/>
            <a:ext cx="1233091" cy="1512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8"/>
                  <a:pt x="0" y="10803"/>
                </a:cubicBezTo>
                <a:cubicBezTo>
                  <a:pt x="0" y="16768"/>
                  <a:pt x="4838" y="21600"/>
                  <a:pt x="10803" y="21600"/>
                </a:cubicBezTo>
                <a:cubicBezTo>
                  <a:pt x="16769" y="21600"/>
                  <a:pt x="21600" y="16768"/>
                  <a:pt x="21600" y="10803"/>
                </a:cubicBezTo>
                <a:cubicBezTo>
                  <a:pt x="21600" y="4838"/>
                  <a:pt x="16769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5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882" y="490187"/>
            <a:ext cx="3398734" cy="3466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3"/>
                  <a:pt x="4836" y="21600"/>
                  <a:pt x="10800" y="21600"/>
                </a:cubicBezTo>
                <a:cubicBezTo>
                  <a:pt x="16764" y="21600"/>
                  <a:pt x="21600" y="16763"/>
                  <a:pt x="21600" y="10799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459" name="TextBox 5"/>
          <p:cNvSpPr txBox="1"/>
          <p:nvPr/>
        </p:nvSpPr>
        <p:spPr>
          <a:xfrm>
            <a:off x="8418583" y="4047943"/>
            <a:ext cx="372129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Victoria Jenkins – Founder/CEO</a:t>
            </a:r>
          </a:p>
        </p:txBody>
      </p:sp>
      <p:pic>
        <p:nvPicPr>
          <p:cNvPr id="460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083" y="515450"/>
            <a:ext cx="2150742" cy="1449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954" y="4167816"/>
            <a:ext cx="2095001" cy="1765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icture 9" descr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964" y="2123307"/>
            <a:ext cx="1990990" cy="188606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TextBox 10"/>
          <p:cNvSpPr txBox="1"/>
          <p:nvPr/>
        </p:nvSpPr>
        <p:spPr>
          <a:xfrm>
            <a:off x="3722032" y="2494346"/>
            <a:ext cx="4233021" cy="395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Advanced technology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Branding  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Marketing 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Consumer sensitivity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Disability advocacy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Business strategy 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Global impact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le 1"/>
          <p:cNvSpPr txBox="1">
            <a:spLocks noGrp="1"/>
          </p:cNvSpPr>
          <p:nvPr>
            <p:ph type="title"/>
          </p:nvPr>
        </p:nvSpPr>
        <p:spPr>
          <a:xfrm>
            <a:off x="2644718" y="220669"/>
            <a:ext cx="8095916" cy="2689145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      </a:t>
            </a:r>
            <a:r>
              <a:rPr sz="4400"/>
              <a:t>SLICK CHICKS</a:t>
            </a:r>
          </a:p>
        </p:txBody>
      </p:sp>
      <p:grpSp>
        <p:nvGrpSpPr>
          <p:cNvPr id="468" name="Content Placeholder 3"/>
          <p:cNvGrpSpPr/>
          <p:nvPr/>
        </p:nvGrpSpPr>
        <p:grpSpPr>
          <a:xfrm>
            <a:off x="9878331" y="5142730"/>
            <a:ext cx="1545544" cy="1521079"/>
            <a:chOff x="0" y="0"/>
            <a:chExt cx="1545542" cy="1521078"/>
          </a:xfrm>
        </p:grpSpPr>
        <p:sp>
          <p:nvSpPr>
            <p:cNvPr id="466" name="Shape"/>
            <p:cNvSpPr/>
            <p:nvPr/>
          </p:nvSpPr>
          <p:spPr>
            <a:xfrm>
              <a:off x="0" y="-1"/>
              <a:ext cx="1545543" cy="152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cubicBezTo>
                    <a:pt x="0" y="831"/>
                    <a:pt x="818" y="0"/>
                    <a:pt x="1827" y="0"/>
                  </a:cubicBezTo>
                  <a:lnTo>
                    <a:pt x="19773" y="0"/>
                  </a:lnTo>
                  <a:cubicBezTo>
                    <a:pt x="20782" y="0"/>
                    <a:pt x="21600" y="831"/>
                    <a:pt x="21600" y="1856"/>
                  </a:cubicBezTo>
                  <a:lnTo>
                    <a:pt x="21600" y="19744"/>
                  </a:lnTo>
                  <a:cubicBezTo>
                    <a:pt x="21600" y="20769"/>
                    <a:pt x="20782" y="21600"/>
                    <a:pt x="19773" y="21600"/>
                  </a:cubicBezTo>
                  <a:lnTo>
                    <a:pt x="1827" y="21600"/>
                  </a:lnTo>
                  <a:cubicBezTo>
                    <a:pt x="818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67" name="image24.jpeg" descr="image24.jpeg"/>
            <p:cNvPicPr>
              <a:picLocks noChangeAspect="1"/>
            </p:cNvPicPr>
            <p:nvPr/>
          </p:nvPicPr>
          <p:blipFill>
            <a:blip r:embed="rId2"/>
            <a:srcRect r="7"/>
            <a:stretch>
              <a:fillRect/>
            </a:stretch>
          </p:blipFill>
          <p:spPr>
            <a:xfrm>
              <a:off x="0" y="-1"/>
              <a:ext cx="1545432" cy="152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5" y="0"/>
                  </a:moveTo>
                  <a:cubicBezTo>
                    <a:pt x="816" y="0"/>
                    <a:pt x="0" y="829"/>
                    <a:pt x="0" y="1854"/>
                  </a:cubicBezTo>
                  <a:lnTo>
                    <a:pt x="0" y="19740"/>
                  </a:lnTo>
                  <a:cubicBezTo>
                    <a:pt x="0" y="20765"/>
                    <a:pt x="816" y="21600"/>
                    <a:pt x="1825" y="21600"/>
                  </a:cubicBezTo>
                  <a:lnTo>
                    <a:pt x="19775" y="21600"/>
                  </a:lnTo>
                  <a:cubicBezTo>
                    <a:pt x="20784" y="21600"/>
                    <a:pt x="21600" y="20765"/>
                    <a:pt x="21600" y="19740"/>
                  </a:cubicBezTo>
                  <a:lnTo>
                    <a:pt x="21600" y="1854"/>
                  </a:lnTo>
                  <a:cubicBezTo>
                    <a:pt x="21600" y="829"/>
                    <a:pt x="20784" y="0"/>
                    <a:pt x="19775" y="0"/>
                  </a:cubicBezTo>
                  <a:lnTo>
                    <a:pt x="182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471" name="Picture 4"/>
          <p:cNvGrpSpPr/>
          <p:nvPr/>
        </p:nvGrpSpPr>
        <p:grpSpPr>
          <a:xfrm>
            <a:off x="7914771" y="5143005"/>
            <a:ext cx="1417994" cy="1466595"/>
            <a:chOff x="0" y="0"/>
            <a:chExt cx="1417993" cy="1466594"/>
          </a:xfrm>
        </p:grpSpPr>
        <p:sp>
          <p:nvSpPr>
            <p:cNvPr id="469" name="Shape"/>
            <p:cNvSpPr/>
            <p:nvPr/>
          </p:nvSpPr>
          <p:spPr>
            <a:xfrm>
              <a:off x="-1" y="-1"/>
              <a:ext cx="1417995" cy="1466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95"/>
                  </a:moveTo>
                  <a:cubicBezTo>
                    <a:pt x="0" y="804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804"/>
                    <a:pt x="21600" y="1795"/>
                  </a:cubicBezTo>
                  <a:lnTo>
                    <a:pt x="21600" y="19805"/>
                  </a:lnTo>
                  <a:cubicBezTo>
                    <a:pt x="21600" y="20796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796"/>
                    <a:pt x="0" y="1980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70" name="image25.jpeg" descr="image25.jpeg"/>
            <p:cNvPicPr>
              <a:picLocks noChangeAspect="1"/>
            </p:cNvPicPr>
            <p:nvPr/>
          </p:nvPicPr>
          <p:blipFill>
            <a:blip r:embed="rId3"/>
            <a:srcRect b="9"/>
            <a:stretch>
              <a:fillRect/>
            </a:stretch>
          </p:blipFill>
          <p:spPr>
            <a:xfrm>
              <a:off x="-1" y="0"/>
              <a:ext cx="1417995" cy="1466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" y="0"/>
                  </a:moveTo>
                  <a:cubicBezTo>
                    <a:pt x="831" y="0"/>
                    <a:pt x="0" y="803"/>
                    <a:pt x="0" y="1795"/>
                  </a:cubicBezTo>
                  <a:lnTo>
                    <a:pt x="0" y="19805"/>
                  </a:lnTo>
                  <a:cubicBezTo>
                    <a:pt x="0" y="20797"/>
                    <a:pt x="831" y="21600"/>
                    <a:pt x="1856" y="21600"/>
                  </a:cubicBezTo>
                  <a:lnTo>
                    <a:pt x="19744" y="21600"/>
                  </a:lnTo>
                  <a:cubicBezTo>
                    <a:pt x="20769" y="21600"/>
                    <a:pt x="21600" y="20797"/>
                    <a:pt x="21600" y="19805"/>
                  </a:cubicBezTo>
                  <a:lnTo>
                    <a:pt x="21600" y="1795"/>
                  </a:lnTo>
                  <a:cubicBezTo>
                    <a:pt x="21600" y="803"/>
                    <a:pt x="20769" y="0"/>
                    <a:pt x="19744" y="0"/>
                  </a:cubicBezTo>
                  <a:lnTo>
                    <a:pt x="185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474" name="Picture 5"/>
          <p:cNvGrpSpPr/>
          <p:nvPr/>
        </p:nvGrpSpPr>
        <p:grpSpPr>
          <a:xfrm>
            <a:off x="552769" y="332897"/>
            <a:ext cx="2654520" cy="4012396"/>
            <a:chOff x="0" y="0"/>
            <a:chExt cx="2654519" cy="4012395"/>
          </a:xfrm>
        </p:grpSpPr>
        <p:sp>
          <p:nvSpPr>
            <p:cNvPr id="472" name="Rectangle"/>
            <p:cNvSpPr/>
            <p:nvPr/>
          </p:nvSpPr>
          <p:spPr>
            <a:xfrm>
              <a:off x="0" y="0"/>
              <a:ext cx="2654520" cy="401239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73" name="image26.jpeg" descr="image26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654520" cy="4012396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475" name="TextBox 9"/>
          <p:cNvSpPr txBox="1"/>
          <p:nvPr/>
        </p:nvSpPr>
        <p:spPr>
          <a:xfrm>
            <a:off x="666823" y="4596194"/>
            <a:ext cx="3305788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/>
            </a:pPr>
            <a:r>
              <a:t>Helya Mohammakian</a:t>
            </a:r>
          </a:p>
          <a:p>
            <a:pPr>
              <a:defRPr sz="1600"/>
            </a:pPr>
            <a:r>
              <a:t>Founder/CEO Slick Chicks</a:t>
            </a:r>
          </a:p>
        </p:txBody>
      </p:sp>
      <p:grpSp>
        <p:nvGrpSpPr>
          <p:cNvPr id="478" name="Picture 10"/>
          <p:cNvGrpSpPr/>
          <p:nvPr/>
        </p:nvGrpSpPr>
        <p:grpSpPr>
          <a:xfrm>
            <a:off x="7661694" y="2948063"/>
            <a:ext cx="1668889" cy="1459284"/>
            <a:chOff x="-1" y="-1"/>
            <a:chExt cx="1668888" cy="1459282"/>
          </a:xfrm>
        </p:grpSpPr>
        <p:sp>
          <p:nvSpPr>
            <p:cNvPr id="476" name="Shape"/>
            <p:cNvSpPr/>
            <p:nvPr/>
          </p:nvSpPr>
          <p:spPr>
            <a:xfrm>
              <a:off x="-2" y="-2"/>
              <a:ext cx="1668890" cy="145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cubicBezTo>
                    <a:pt x="0" y="831"/>
                    <a:pt x="727" y="0"/>
                    <a:pt x="1623" y="0"/>
                  </a:cubicBezTo>
                  <a:lnTo>
                    <a:pt x="19977" y="0"/>
                  </a:lnTo>
                  <a:cubicBezTo>
                    <a:pt x="20873" y="0"/>
                    <a:pt x="21600" y="831"/>
                    <a:pt x="21600" y="1856"/>
                  </a:cubicBezTo>
                  <a:lnTo>
                    <a:pt x="21600" y="19744"/>
                  </a:lnTo>
                  <a:cubicBezTo>
                    <a:pt x="21600" y="20769"/>
                    <a:pt x="20873" y="21600"/>
                    <a:pt x="19977" y="21600"/>
                  </a:cubicBezTo>
                  <a:lnTo>
                    <a:pt x="1623" y="21600"/>
                  </a:lnTo>
                  <a:cubicBezTo>
                    <a:pt x="727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77" name="image27.jpeg" descr="image27.jpeg"/>
            <p:cNvPicPr>
              <a:picLocks noChangeAspect="1"/>
            </p:cNvPicPr>
            <p:nvPr/>
          </p:nvPicPr>
          <p:blipFill>
            <a:blip r:embed="rId5"/>
            <a:srcRect r="1"/>
            <a:stretch>
              <a:fillRect/>
            </a:stretch>
          </p:blipFill>
          <p:spPr>
            <a:xfrm>
              <a:off x="-1" y="-1"/>
              <a:ext cx="1668861" cy="1459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3" y="0"/>
                  </a:moveTo>
                  <a:cubicBezTo>
                    <a:pt x="727" y="0"/>
                    <a:pt x="0" y="831"/>
                    <a:pt x="0" y="1856"/>
                  </a:cubicBezTo>
                  <a:lnTo>
                    <a:pt x="0" y="19744"/>
                  </a:lnTo>
                  <a:cubicBezTo>
                    <a:pt x="0" y="20769"/>
                    <a:pt x="727" y="21600"/>
                    <a:pt x="1623" y="21600"/>
                  </a:cubicBezTo>
                  <a:lnTo>
                    <a:pt x="19977" y="21600"/>
                  </a:lnTo>
                  <a:cubicBezTo>
                    <a:pt x="20873" y="21600"/>
                    <a:pt x="21600" y="20769"/>
                    <a:pt x="21600" y="19744"/>
                  </a:cubicBezTo>
                  <a:lnTo>
                    <a:pt x="21600" y="1856"/>
                  </a:lnTo>
                  <a:cubicBezTo>
                    <a:pt x="21600" y="831"/>
                    <a:pt x="20873" y="0"/>
                    <a:pt x="19977" y="0"/>
                  </a:cubicBezTo>
                  <a:lnTo>
                    <a:pt x="162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481" name="Picture 11"/>
          <p:cNvGrpSpPr/>
          <p:nvPr/>
        </p:nvGrpSpPr>
        <p:grpSpPr>
          <a:xfrm>
            <a:off x="7762335" y="814414"/>
            <a:ext cx="1480976" cy="1458273"/>
            <a:chOff x="-1" y="0"/>
            <a:chExt cx="1480975" cy="1458271"/>
          </a:xfrm>
        </p:grpSpPr>
        <p:sp>
          <p:nvSpPr>
            <p:cNvPr id="479" name="Shape"/>
            <p:cNvSpPr/>
            <p:nvPr/>
          </p:nvSpPr>
          <p:spPr>
            <a:xfrm>
              <a:off x="-1" y="0"/>
              <a:ext cx="1480976" cy="145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cubicBezTo>
                    <a:pt x="0" y="831"/>
                    <a:pt x="818" y="0"/>
                    <a:pt x="1828" y="0"/>
                  </a:cubicBezTo>
                  <a:lnTo>
                    <a:pt x="19772" y="0"/>
                  </a:lnTo>
                  <a:cubicBezTo>
                    <a:pt x="20782" y="0"/>
                    <a:pt x="21600" y="831"/>
                    <a:pt x="21600" y="1856"/>
                  </a:cubicBezTo>
                  <a:lnTo>
                    <a:pt x="21600" y="19744"/>
                  </a:lnTo>
                  <a:cubicBezTo>
                    <a:pt x="21600" y="20769"/>
                    <a:pt x="20782" y="21600"/>
                    <a:pt x="19772" y="21600"/>
                  </a:cubicBezTo>
                  <a:lnTo>
                    <a:pt x="1828" y="21600"/>
                  </a:lnTo>
                  <a:cubicBezTo>
                    <a:pt x="818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80" name="image28.jpeg" descr="image28.jpeg"/>
            <p:cNvPicPr>
              <a:picLocks noChangeAspect="1"/>
            </p:cNvPicPr>
            <p:nvPr/>
          </p:nvPicPr>
          <p:blipFill>
            <a:blip r:embed="rId6"/>
            <a:srcRect b="10"/>
            <a:stretch>
              <a:fillRect/>
            </a:stretch>
          </p:blipFill>
          <p:spPr>
            <a:xfrm>
              <a:off x="0" y="-1"/>
              <a:ext cx="1480974" cy="1458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cubicBezTo>
                    <a:pt x="820" y="0"/>
                    <a:pt x="0" y="832"/>
                    <a:pt x="0" y="1858"/>
                  </a:cubicBezTo>
                  <a:lnTo>
                    <a:pt x="0" y="19748"/>
                  </a:lnTo>
                  <a:cubicBezTo>
                    <a:pt x="0" y="20773"/>
                    <a:pt x="820" y="21600"/>
                    <a:pt x="1829" y="21600"/>
                  </a:cubicBezTo>
                  <a:lnTo>
                    <a:pt x="19771" y="21600"/>
                  </a:lnTo>
                  <a:cubicBezTo>
                    <a:pt x="20780" y="21600"/>
                    <a:pt x="21600" y="20773"/>
                    <a:pt x="21600" y="19748"/>
                  </a:cubicBezTo>
                  <a:lnTo>
                    <a:pt x="21600" y="1858"/>
                  </a:lnTo>
                  <a:cubicBezTo>
                    <a:pt x="21600" y="832"/>
                    <a:pt x="20780" y="0"/>
                    <a:pt x="19771" y="0"/>
                  </a:cubicBezTo>
                  <a:lnTo>
                    <a:pt x="182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484" name="Picture 12"/>
          <p:cNvGrpSpPr/>
          <p:nvPr/>
        </p:nvGrpSpPr>
        <p:grpSpPr>
          <a:xfrm>
            <a:off x="9696466" y="808864"/>
            <a:ext cx="1549581" cy="1512755"/>
            <a:chOff x="0" y="0"/>
            <a:chExt cx="1549579" cy="1512753"/>
          </a:xfrm>
        </p:grpSpPr>
        <p:sp>
          <p:nvSpPr>
            <p:cNvPr id="482" name="Shape"/>
            <p:cNvSpPr/>
            <p:nvPr/>
          </p:nvSpPr>
          <p:spPr>
            <a:xfrm>
              <a:off x="-1" y="-1"/>
              <a:ext cx="1549580" cy="1512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cubicBezTo>
                    <a:pt x="0" y="831"/>
                    <a:pt x="811" y="0"/>
                    <a:pt x="1812" y="0"/>
                  </a:cubicBezTo>
                  <a:lnTo>
                    <a:pt x="19788" y="0"/>
                  </a:lnTo>
                  <a:cubicBezTo>
                    <a:pt x="20789" y="0"/>
                    <a:pt x="21600" y="831"/>
                    <a:pt x="21600" y="1856"/>
                  </a:cubicBezTo>
                  <a:lnTo>
                    <a:pt x="21600" y="19744"/>
                  </a:lnTo>
                  <a:cubicBezTo>
                    <a:pt x="21600" y="20769"/>
                    <a:pt x="20789" y="21600"/>
                    <a:pt x="19788" y="21600"/>
                  </a:cubicBezTo>
                  <a:lnTo>
                    <a:pt x="1812" y="21600"/>
                  </a:lnTo>
                  <a:cubicBezTo>
                    <a:pt x="81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83" name="image29.jpeg" descr="image29.jpeg"/>
            <p:cNvPicPr>
              <a:picLocks noChangeAspect="1"/>
            </p:cNvPicPr>
            <p:nvPr/>
          </p:nvPicPr>
          <p:blipFill>
            <a:blip r:embed="rId7"/>
            <a:srcRect r="11"/>
            <a:stretch>
              <a:fillRect/>
            </a:stretch>
          </p:blipFill>
          <p:spPr>
            <a:xfrm>
              <a:off x="0" y="-1"/>
              <a:ext cx="1549401" cy="1512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5" y="0"/>
                  </a:moveTo>
                  <a:cubicBezTo>
                    <a:pt x="814" y="0"/>
                    <a:pt x="0" y="833"/>
                    <a:pt x="0" y="1859"/>
                  </a:cubicBezTo>
                  <a:lnTo>
                    <a:pt x="0" y="19741"/>
                  </a:lnTo>
                  <a:cubicBezTo>
                    <a:pt x="0" y="20767"/>
                    <a:pt x="814" y="21600"/>
                    <a:pt x="1815" y="21600"/>
                  </a:cubicBezTo>
                  <a:lnTo>
                    <a:pt x="19791" y="21600"/>
                  </a:lnTo>
                  <a:cubicBezTo>
                    <a:pt x="20792" y="21600"/>
                    <a:pt x="21600" y="20767"/>
                    <a:pt x="21600" y="19741"/>
                  </a:cubicBezTo>
                  <a:lnTo>
                    <a:pt x="21600" y="1859"/>
                  </a:lnTo>
                  <a:cubicBezTo>
                    <a:pt x="21600" y="833"/>
                    <a:pt x="20792" y="0"/>
                    <a:pt x="19791" y="0"/>
                  </a:cubicBezTo>
                  <a:lnTo>
                    <a:pt x="181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487" name="Picture 13"/>
          <p:cNvGrpSpPr/>
          <p:nvPr/>
        </p:nvGrpSpPr>
        <p:grpSpPr>
          <a:xfrm>
            <a:off x="9803162" y="2947810"/>
            <a:ext cx="1549882" cy="1512501"/>
            <a:chOff x="0" y="0"/>
            <a:chExt cx="1549880" cy="1512500"/>
          </a:xfrm>
        </p:grpSpPr>
        <p:sp>
          <p:nvSpPr>
            <p:cNvPr id="485" name="Shape"/>
            <p:cNvSpPr/>
            <p:nvPr/>
          </p:nvSpPr>
          <p:spPr>
            <a:xfrm flipH="1">
              <a:off x="0" y="0"/>
              <a:ext cx="1549881" cy="1512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cubicBezTo>
                    <a:pt x="0" y="831"/>
                    <a:pt x="811" y="0"/>
                    <a:pt x="1812" y="0"/>
                  </a:cubicBezTo>
                  <a:lnTo>
                    <a:pt x="19788" y="0"/>
                  </a:lnTo>
                  <a:cubicBezTo>
                    <a:pt x="20789" y="0"/>
                    <a:pt x="21600" y="831"/>
                    <a:pt x="21600" y="1856"/>
                  </a:cubicBezTo>
                  <a:lnTo>
                    <a:pt x="21600" y="19744"/>
                  </a:lnTo>
                  <a:cubicBezTo>
                    <a:pt x="21600" y="20769"/>
                    <a:pt x="20789" y="21600"/>
                    <a:pt x="19788" y="21600"/>
                  </a:cubicBezTo>
                  <a:lnTo>
                    <a:pt x="1812" y="21600"/>
                  </a:lnTo>
                  <a:cubicBezTo>
                    <a:pt x="81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86" name="image30.jpeg" descr="image30.jpeg"/>
            <p:cNvPicPr>
              <a:picLocks noChangeAspect="1"/>
            </p:cNvPicPr>
            <p:nvPr/>
          </p:nvPicPr>
          <p:blipFill>
            <a:blip r:embed="rId8"/>
            <a:srcRect r="5"/>
            <a:stretch>
              <a:fillRect/>
            </a:stretch>
          </p:blipFill>
          <p:spPr>
            <a:xfrm flipH="1">
              <a:off x="84" y="0"/>
              <a:ext cx="1549798" cy="151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" y="0"/>
                  </a:moveTo>
                  <a:cubicBezTo>
                    <a:pt x="814" y="0"/>
                    <a:pt x="0" y="834"/>
                    <a:pt x="0" y="1859"/>
                  </a:cubicBezTo>
                  <a:lnTo>
                    <a:pt x="0" y="19747"/>
                  </a:lnTo>
                  <a:cubicBezTo>
                    <a:pt x="0" y="20772"/>
                    <a:pt x="814" y="21600"/>
                    <a:pt x="1814" y="21600"/>
                  </a:cubicBezTo>
                  <a:lnTo>
                    <a:pt x="19791" y="21600"/>
                  </a:lnTo>
                  <a:cubicBezTo>
                    <a:pt x="20792" y="21600"/>
                    <a:pt x="21600" y="20772"/>
                    <a:pt x="21600" y="19747"/>
                  </a:cubicBezTo>
                  <a:lnTo>
                    <a:pt x="21600" y="1859"/>
                  </a:lnTo>
                  <a:cubicBezTo>
                    <a:pt x="21600" y="834"/>
                    <a:pt x="20792" y="0"/>
                    <a:pt x="19791" y="0"/>
                  </a:cubicBezTo>
                  <a:lnTo>
                    <a:pt x="181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pic>
        <p:nvPicPr>
          <p:cNvPr id="488" name="Picture 14" descr="Picture 14"/>
          <p:cNvPicPr>
            <a:picLocks noChangeAspect="1"/>
          </p:cNvPicPr>
          <p:nvPr/>
        </p:nvPicPr>
        <p:blipFill>
          <a:blip r:embed="rId9"/>
          <a:srcRect r="11" b="3"/>
          <a:stretch>
            <a:fillRect/>
          </a:stretch>
        </p:blipFill>
        <p:spPr>
          <a:xfrm>
            <a:off x="1609" y="5397258"/>
            <a:ext cx="1103710" cy="1454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4839" y="0"/>
                  <a:pt x="0" y="4835"/>
                  <a:pt x="0" y="10800"/>
                </a:cubicBezTo>
                <a:cubicBezTo>
                  <a:pt x="0" y="16765"/>
                  <a:pt x="4839" y="21600"/>
                  <a:pt x="10804" y="21600"/>
                </a:cubicBezTo>
                <a:cubicBezTo>
                  <a:pt x="16769" y="21600"/>
                  <a:pt x="21600" y="16765"/>
                  <a:pt x="21600" y="10800"/>
                </a:cubicBezTo>
                <a:cubicBezTo>
                  <a:pt x="21600" y="4835"/>
                  <a:pt x="16769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89" name="TextBox 2"/>
          <p:cNvSpPr txBox="1"/>
          <p:nvPr/>
        </p:nvSpPr>
        <p:spPr>
          <a:xfrm>
            <a:off x="3829740" y="2337961"/>
            <a:ext cx="4742531" cy="397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Category specialist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Accessibility 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Sustainability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Marketing 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Consumer awareness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Design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Velcro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Diversity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itle 1"/>
          <p:cNvSpPr txBox="1">
            <a:spLocks noGrp="1"/>
          </p:cNvSpPr>
          <p:nvPr>
            <p:ph type="title"/>
          </p:nvPr>
        </p:nvSpPr>
        <p:spPr>
          <a:xfrm>
            <a:off x="4924650" y="20070"/>
            <a:ext cx="6509362" cy="102161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     IZ ADAPTIVE</a:t>
            </a:r>
          </a:p>
        </p:txBody>
      </p:sp>
      <p:pic>
        <p:nvPicPr>
          <p:cNvPr id="492" name="Content Placeholder 3" descr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9" y="5539999"/>
            <a:ext cx="1075084" cy="13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2" y="0"/>
                  <a:pt x="0" y="4835"/>
                  <a:pt x="0" y="10800"/>
                </a:cubicBezTo>
                <a:cubicBezTo>
                  <a:pt x="0" y="16765"/>
                  <a:pt x="4832" y="21600"/>
                  <a:pt x="10796" y="21600"/>
                </a:cubicBezTo>
                <a:cubicBezTo>
                  <a:pt x="16760" y="21600"/>
                  <a:pt x="21600" y="16765"/>
                  <a:pt x="21600" y="10800"/>
                </a:cubicBezTo>
                <a:cubicBezTo>
                  <a:pt x="21600" y="4835"/>
                  <a:pt x="16760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3" name="Picture 4" descr="Picture 4"/>
          <p:cNvPicPr>
            <a:picLocks noChangeAspect="1"/>
          </p:cNvPicPr>
          <p:nvPr/>
        </p:nvPicPr>
        <p:blipFill>
          <a:blip r:embed="rId3"/>
          <a:srcRect r="3"/>
          <a:stretch>
            <a:fillRect/>
          </a:stretch>
        </p:blipFill>
        <p:spPr>
          <a:xfrm>
            <a:off x="543127" y="272109"/>
            <a:ext cx="3647282" cy="2891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494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126" y="4430571"/>
            <a:ext cx="3527411" cy="2229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6" y="0"/>
                </a:moveTo>
                <a:cubicBezTo>
                  <a:pt x="679" y="0"/>
                  <a:pt x="0" y="1073"/>
                  <a:pt x="0" y="2399"/>
                </a:cubicBezTo>
                <a:lnTo>
                  <a:pt x="0" y="19194"/>
                </a:lnTo>
                <a:cubicBezTo>
                  <a:pt x="0" y="20519"/>
                  <a:pt x="679" y="21600"/>
                  <a:pt x="1516" y="21600"/>
                </a:cubicBezTo>
                <a:lnTo>
                  <a:pt x="20084" y="21600"/>
                </a:lnTo>
                <a:cubicBezTo>
                  <a:pt x="20921" y="21600"/>
                  <a:pt x="21600" y="20519"/>
                  <a:pt x="21600" y="19194"/>
                </a:cubicBezTo>
                <a:lnTo>
                  <a:pt x="21600" y="2399"/>
                </a:lnTo>
                <a:cubicBezTo>
                  <a:pt x="21600" y="1073"/>
                  <a:pt x="20921" y="0"/>
                  <a:pt x="20084" y="0"/>
                </a:cubicBezTo>
                <a:lnTo>
                  <a:pt x="1516" y="0"/>
                </a:lnTo>
                <a:close/>
              </a:path>
            </a:pathLst>
          </a:custGeom>
          <a:ln w="190500" cap="rnd">
            <a:solidFill>
              <a:srgbClr val="C8C6BD"/>
            </a:solidFill>
          </a:ln>
          <a:effectLst>
            <a:outerShdw blurRad="101600" dist="50800" dir="7200000" rotWithShape="0">
              <a:srgbClr val="000000">
                <a:alpha val="45000"/>
              </a:srgbClr>
            </a:outerShdw>
          </a:effectLst>
        </p:spPr>
      </p:pic>
      <p:pic>
        <p:nvPicPr>
          <p:cNvPr id="495" name="Picture 6" descr="Picture 6"/>
          <p:cNvPicPr>
            <a:picLocks noChangeAspect="1"/>
          </p:cNvPicPr>
          <p:nvPr/>
        </p:nvPicPr>
        <p:blipFill>
          <a:blip r:embed="rId5"/>
          <a:srcRect b="2"/>
          <a:stretch>
            <a:fillRect/>
          </a:stretch>
        </p:blipFill>
        <p:spPr>
          <a:xfrm>
            <a:off x="1943909" y="4486378"/>
            <a:ext cx="3275263" cy="2112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7" y="0"/>
                </a:moveTo>
                <a:cubicBezTo>
                  <a:pt x="692" y="0"/>
                  <a:pt x="0" y="1073"/>
                  <a:pt x="0" y="2399"/>
                </a:cubicBezTo>
                <a:lnTo>
                  <a:pt x="0" y="19201"/>
                </a:lnTo>
                <a:cubicBezTo>
                  <a:pt x="0" y="20527"/>
                  <a:pt x="692" y="21600"/>
                  <a:pt x="1547" y="21600"/>
                </a:cubicBezTo>
                <a:lnTo>
                  <a:pt x="20051" y="21600"/>
                </a:lnTo>
                <a:cubicBezTo>
                  <a:pt x="20905" y="21600"/>
                  <a:pt x="21600" y="20527"/>
                  <a:pt x="21600" y="19201"/>
                </a:cubicBezTo>
                <a:lnTo>
                  <a:pt x="21600" y="2399"/>
                </a:lnTo>
                <a:cubicBezTo>
                  <a:pt x="21600" y="1073"/>
                  <a:pt x="20905" y="0"/>
                  <a:pt x="20051" y="0"/>
                </a:cubicBezTo>
                <a:lnTo>
                  <a:pt x="1547" y="0"/>
                </a:lnTo>
                <a:close/>
              </a:path>
            </a:pathLst>
          </a:custGeom>
          <a:ln w="190500" cap="rnd">
            <a:solidFill>
              <a:srgbClr val="C8C6BD"/>
            </a:solidFill>
          </a:ln>
          <a:effectLst>
            <a:outerShdw blurRad="101600" dist="50800" dir="7200000" rotWithShape="0">
              <a:srgbClr val="000000">
                <a:alpha val="45000"/>
              </a:srgbClr>
            </a:outerShdw>
          </a:effectLst>
        </p:spPr>
      </p:pic>
      <p:sp>
        <p:nvSpPr>
          <p:cNvPr id="496" name="TextBox 7"/>
          <p:cNvSpPr txBox="1"/>
          <p:nvPr/>
        </p:nvSpPr>
        <p:spPr>
          <a:xfrm>
            <a:off x="5496755" y="1035903"/>
            <a:ext cx="5009649" cy="397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Seamless technology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International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Inclusive design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Branding  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Accessibility strategy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Non gender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Design pioneer 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Revolutionary </a:t>
            </a:r>
          </a:p>
        </p:txBody>
      </p:sp>
      <p:sp>
        <p:nvSpPr>
          <p:cNvPr id="497" name="TextBox 8"/>
          <p:cNvSpPr txBox="1"/>
          <p:nvPr/>
        </p:nvSpPr>
        <p:spPr>
          <a:xfrm>
            <a:off x="316255" y="3431014"/>
            <a:ext cx="503542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Izzy Camilleri – Founder/ Chief Designer </a:t>
            </a:r>
          </a:p>
        </p:txBody>
      </p:sp>
      <p:grpSp>
        <p:nvGrpSpPr>
          <p:cNvPr id="500" name="Picture 2"/>
          <p:cNvGrpSpPr/>
          <p:nvPr/>
        </p:nvGrpSpPr>
        <p:grpSpPr>
          <a:xfrm>
            <a:off x="6253438" y="4978229"/>
            <a:ext cx="1010369" cy="1217019"/>
            <a:chOff x="0" y="0"/>
            <a:chExt cx="1010368" cy="1217018"/>
          </a:xfrm>
        </p:grpSpPr>
        <p:sp>
          <p:nvSpPr>
            <p:cNvPr id="498" name="Shape"/>
            <p:cNvSpPr/>
            <p:nvPr/>
          </p:nvSpPr>
          <p:spPr>
            <a:xfrm>
              <a:off x="-1" y="-1"/>
              <a:ext cx="1010370" cy="1217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41"/>
                  </a:moveTo>
                  <a:cubicBezTo>
                    <a:pt x="0" y="690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690"/>
                    <a:pt x="21600" y="1541"/>
                  </a:cubicBezTo>
                  <a:lnTo>
                    <a:pt x="21600" y="20059"/>
                  </a:lnTo>
                  <a:cubicBezTo>
                    <a:pt x="21600" y="20910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910"/>
                    <a:pt x="0" y="20059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99" name="image34.png" descr="image34.png"/>
            <p:cNvPicPr>
              <a:picLocks noChangeAspect="1"/>
            </p:cNvPicPr>
            <p:nvPr/>
          </p:nvPicPr>
          <p:blipFill>
            <a:blip r:embed="rId6"/>
            <a:srcRect b="16"/>
            <a:stretch>
              <a:fillRect/>
            </a:stretch>
          </p:blipFill>
          <p:spPr>
            <a:xfrm>
              <a:off x="-1" y="0"/>
              <a:ext cx="1010370" cy="1216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8" y="0"/>
                  </a:moveTo>
                  <a:cubicBezTo>
                    <a:pt x="833" y="0"/>
                    <a:pt x="0" y="692"/>
                    <a:pt x="0" y="1543"/>
                  </a:cubicBezTo>
                  <a:lnTo>
                    <a:pt x="0" y="20064"/>
                  </a:lnTo>
                  <a:cubicBezTo>
                    <a:pt x="0" y="20915"/>
                    <a:pt x="833" y="21600"/>
                    <a:pt x="1858" y="21600"/>
                  </a:cubicBezTo>
                  <a:lnTo>
                    <a:pt x="19742" y="21600"/>
                  </a:lnTo>
                  <a:cubicBezTo>
                    <a:pt x="20767" y="21600"/>
                    <a:pt x="21600" y="20915"/>
                    <a:pt x="21600" y="20064"/>
                  </a:cubicBezTo>
                  <a:lnTo>
                    <a:pt x="21600" y="1543"/>
                  </a:lnTo>
                  <a:cubicBezTo>
                    <a:pt x="21600" y="692"/>
                    <a:pt x="20767" y="0"/>
                    <a:pt x="19742" y="0"/>
                  </a:cubicBezTo>
                  <a:lnTo>
                    <a:pt x="185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Rectangle 22"/>
          <p:cNvGrpSpPr/>
          <p:nvPr/>
        </p:nvGrpSpPr>
        <p:grpSpPr>
          <a:xfrm>
            <a:off x="-3" y="0"/>
            <a:ext cx="12188956" cy="6858000"/>
            <a:chOff x="-1" y="0"/>
            <a:chExt cx="12188955" cy="6858000"/>
          </a:xfrm>
        </p:grpSpPr>
        <p:sp>
          <p:nvSpPr>
            <p:cNvPr id="100" name="Rectangle"/>
            <p:cNvSpPr/>
            <p:nvPr/>
          </p:nvSpPr>
          <p:spPr>
            <a:xfrm>
              <a:off x="-2" y="0"/>
              <a:ext cx="12188956" cy="6858000"/>
            </a:xfrm>
            <a:prstGeom prst="rect">
              <a:avLst/>
            </a:prstGeom>
            <a:solidFill>
              <a:srgbClr val="E8E8E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" name="Text"/>
            <p:cNvSpPr txBox="1"/>
            <p:nvPr/>
          </p:nvSpPr>
          <p:spPr>
            <a:xfrm>
              <a:off x="45718" y="3243578"/>
              <a:ext cx="12097516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   </a:t>
              </a:r>
            </a:p>
          </p:txBody>
        </p:sp>
      </p:grpSp>
      <p:sp>
        <p:nvSpPr>
          <p:cNvPr id="103" name="Title 1"/>
          <p:cNvSpPr txBox="1">
            <a:spLocks noGrp="1"/>
          </p:cNvSpPr>
          <p:nvPr>
            <p:ph type="title"/>
          </p:nvPr>
        </p:nvSpPr>
        <p:spPr>
          <a:xfrm>
            <a:off x="572491" y="238538"/>
            <a:ext cx="11018524" cy="1434418"/>
          </a:xfrm>
          <a:prstGeom prst="rect">
            <a:avLst/>
          </a:prstGeom>
        </p:spPr>
        <p:txBody>
          <a:bodyPr anchor="b"/>
          <a:lstStyle/>
          <a:p>
            <a:pPr>
              <a:defRPr sz="1600"/>
            </a:pPr>
            <a:r>
              <a:t>Module 1</a:t>
            </a:r>
            <a:r>
              <a:rPr sz="4100"/>
              <a:t> </a:t>
            </a:r>
            <a:br>
              <a:rPr sz="4100"/>
            </a:br>
            <a:r>
              <a:rPr sz="4100"/>
              <a:t>The Disability Movement and Adaptive Clothing </a:t>
            </a:r>
          </a:p>
        </p:txBody>
      </p:sp>
      <p:grpSp>
        <p:nvGrpSpPr>
          <p:cNvPr id="106" name="sketchy line"/>
          <p:cNvGrpSpPr/>
          <p:nvPr/>
        </p:nvGrpSpPr>
        <p:grpSpPr>
          <a:xfrm>
            <a:off x="572330" y="1655804"/>
            <a:ext cx="10972992" cy="59619"/>
            <a:chOff x="0" y="0"/>
            <a:chExt cx="10972991" cy="59618"/>
          </a:xfrm>
        </p:grpSpPr>
        <p:sp>
          <p:nvSpPr>
            <p:cNvPr id="104" name="Shape"/>
            <p:cNvSpPr/>
            <p:nvPr/>
          </p:nvSpPr>
          <p:spPr>
            <a:xfrm>
              <a:off x="0" y="0"/>
              <a:ext cx="10972992" cy="59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271" extrusionOk="0">
                  <a:moveTo>
                    <a:pt x="1" y="6161"/>
                  </a:moveTo>
                  <a:cubicBezTo>
                    <a:pt x="324" y="1930"/>
                    <a:pt x="610" y="8534"/>
                    <a:pt x="919" y="6161"/>
                  </a:cubicBezTo>
                  <a:cubicBezTo>
                    <a:pt x="1228" y="3788"/>
                    <a:pt x="1298" y="2684"/>
                    <a:pt x="1621" y="6161"/>
                  </a:cubicBezTo>
                  <a:cubicBezTo>
                    <a:pt x="1943" y="9638"/>
                    <a:pt x="2176" y="2216"/>
                    <a:pt x="2539" y="6161"/>
                  </a:cubicBezTo>
                  <a:cubicBezTo>
                    <a:pt x="2901" y="10106"/>
                    <a:pt x="3334" y="12423"/>
                    <a:pt x="3888" y="6161"/>
                  </a:cubicBezTo>
                  <a:cubicBezTo>
                    <a:pt x="4443" y="-101"/>
                    <a:pt x="4795" y="11681"/>
                    <a:pt x="5454" y="6161"/>
                  </a:cubicBezTo>
                  <a:cubicBezTo>
                    <a:pt x="6113" y="641"/>
                    <a:pt x="6393" y="-4374"/>
                    <a:pt x="7236" y="6161"/>
                  </a:cubicBezTo>
                  <a:cubicBezTo>
                    <a:pt x="8079" y="16696"/>
                    <a:pt x="8427" y="7122"/>
                    <a:pt x="9018" y="6161"/>
                  </a:cubicBezTo>
                  <a:cubicBezTo>
                    <a:pt x="9609" y="5199"/>
                    <a:pt x="9885" y="3315"/>
                    <a:pt x="10152" y="6161"/>
                  </a:cubicBezTo>
                  <a:cubicBezTo>
                    <a:pt x="10419" y="9007"/>
                    <a:pt x="11030" y="1925"/>
                    <a:pt x="11718" y="6161"/>
                  </a:cubicBezTo>
                  <a:cubicBezTo>
                    <a:pt x="12405" y="10397"/>
                    <a:pt x="12506" y="3310"/>
                    <a:pt x="13067" y="6161"/>
                  </a:cubicBezTo>
                  <a:cubicBezTo>
                    <a:pt x="13629" y="9012"/>
                    <a:pt x="13884" y="11338"/>
                    <a:pt x="14201" y="6161"/>
                  </a:cubicBezTo>
                  <a:cubicBezTo>
                    <a:pt x="14519" y="983"/>
                    <a:pt x="15428" y="7091"/>
                    <a:pt x="15767" y="6161"/>
                  </a:cubicBezTo>
                  <a:cubicBezTo>
                    <a:pt x="16106" y="5231"/>
                    <a:pt x="16189" y="9993"/>
                    <a:pt x="16469" y="6161"/>
                  </a:cubicBezTo>
                  <a:cubicBezTo>
                    <a:pt x="16750" y="2329"/>
                    <a:pt x="17101" y="4792"/>
                    <a:pt x="17603" y="6161"/>
                  </a:cubicBezTo>
                  <a:cubicBezTo>
                    <a:pt x="18105" y="7530"/>
                    <a:pt x="18441" y="11063"/>
                    <a:pt x="18953" y="6161"/>
                  </a:cubicBezTo>
                  <a:cubicBezTo>
                    <a:pt x="19465" y="1259"/>
                    <a:pt x="20788" y="1195"/>
                    <a:pt x="21599" y="6161"/>
                  </a:cubicBezTo>
                  <a:cubicBezTo>
                    <a:pt x="21597" y="7531"/>
                    <a:pt x="21599" y="9152"/>
                    <a:pt x="21599" y="10538"/>
                  </a:cubicBezTo>
                  <a:cubicBezTo>
                    <a:pt x="21231" y="9162"/>
                    <a:pt x="20912" y="9520"/>
                    <a:pt x="20681" y="10538"/>
                  </a:cubicBezTo>
                  <a:cubicBezTo>
                    <a:pt x="20450" y="11557"/>
                    <a:pt x="20267" y="10974"/>
                    <a:pt x="19979" y="10538"/>
                  </a:cubicBezTo>
                  <a:cubicBezTo>
                    <a:pt x="19691" y="10103"/>
                    <a:pt x="19226" y="13077"/>
                    <a:pt x="18629" y="10538"/>
                  </a:cubicBezTo>
                  <a:cubicBezTo>
                    <a:pt x="18032" y="8000"/>
                    <a:pt x="18166" y="6797"/>
                    <a:pt x="17711" y="10538"/>
                  </a:cubicBezTo>
                  <a:cubicBezTo>
                    <a:pt x="17256" y="14280"/>
                    <a:pt x="16417" y="14506"/>
                    <a:pt x="15929" y="10538"/>
                  </a:cubicBezTo>
                  <a:cubicBezTo>
                    <a:pt x="15442" y="6571"/>
                    <a:pt x="15479" y="12721"/>
                    <a:pt x="15227" y="10538"/>
                  </a:cubicBezTo>
                  <a:cubicBezTo>
                    <a:pt x="14976" y="8356"/>
                    <a:pt x="14416" y="6271"/>
                    <a:pt x="13877" y="10538"/>
                  </a:cubicBezTo>
                  <a:cubicBezTo>
                    <a:pt x="13339" y="14806"/>
                    <a:pt x="13361" y="12913"/>
                    <a:pt x="13175" y="10538"/>
                  </a:cubicBezTo>
                  <a:cubicBezTo>
                    <a:pt x="12989" y="8164"/>
                    <a:pt x="12589" y="10736"/>
                    <a:pt x="12258" y="10538"/>
                  </a:cubicBezTo>
                  <a:cubicBezTo>
                    <a:pt x="11927" y="10341"/>
                    <a:pt x="11060" y="6422"/>
                    <a:pt x="10692" y="10538"/>
                  </a:cubicBezTo>
                  <a:cubicBezTo>
                    <a:pt x="10324" y="14655"/>
                    <a:pt x="9310" y="3851"/>
                    <a:pt x="8910" y="10538"/>
                  </a:cubicBezTo>
                  <a:cubicBezTo>
                    <a:pt x="8509" y="17226"/>
                    <a:pt x="8301" y="6342"/>
                    <a:pt x="7992" y="10538"/>
                  </a:cubicBezTo>
                  <a:cubicBezTo>
                    <a:pt x="7683" y="14735"/>
                    <a:pt x="6964" y="16238"/>
                    <a:pt x="6642" y="10538"/>
                  </a:cubicBezTo>
                  <a:cubicBezTo>
                    <a:pt x="6320" y="4839"/>
                    <a:pt x="6155" y="15529"/>
                    <a:pt x="5724" y="10538"/>
                  </a:cubicBezTo>
                  <a:cubicBezTo>
                    <a:pt x="5293" y="5548"/>
                    <a:pt x="4903" y="14323"/>
                    <a:pt x="4158" y="10538"/>
                  </a:cubicBezTo>
                  <a:cubicBezTo>
                    <a:pt x="3414" y="6754"/>
                    <a:pt x="3435" y="4420"/>
                    <a:pt x="3024" y="10538"/>
                  </a:cubicBezTo>
                  <a:cubicBezTo>
                    <a:pt x="2614" y="16657"/>
                    <a:pt x="2341" y="7701"/>
                    <a:pt x="2107" y="10538"/>
                  </a:cubicBezTo>
                  <a:cubicBezTo>
                    <a:pt x="1872" y="13376"/>
                    <a:pt x="1690" y="14224"/>
                    <a:pt x="1405" y="10538"/>
                  </a:cubicBezTo>
                  <a:cubicBezTo>
                    <a:pt x="1119" y="6853"/>
                    <a:pt x="493" y="7456"/>
                    <a:pt x="1" y="10538"/>
                  </a:cubicBezTo>
                  <a:cubicBezTo>
                    <a:pt x="2" y="9288"/>
                    <a:pt x="-1" y="8322"/>
                    <a:pt x="1" y="6161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" name="Shape"/>
            <p:cNvSpPr/>
            <p:nvPr/>
          </p:nvSpPr>
          <p:spPr>
            <a:xfrm>
              <a:off x="372" y="5460"/>
              <a:ext cx="10972594" cy="5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2593" extrusionOk="0">
                  <a:moveTo>
                    <a:pt x="0" y="4718"/>
                  </a:moveTo>
                  <a:cubicBezTo>
                    <a:pt x="326" y="4284"/>
                    <a:pt x="371" y="7919"/>
                    <a:pt x="702" y="4718"/>
                  </a:cubicBezTo>
                  <a:cubicBezTo>
                    <a:pt x="1032" y="1518"/>
                    <a:pt x="1446" y="6794"/>
                    <a:pt x="2051" y="4718"/>
                  </a:cubicBezTo>
                  <a:cubicBezTo>
                    <a:pt x="2657" y="2643"/>
                    <a:pt x="3141" y="-1404"/>
                    <a:pt x="3833" y="4718"/>
                  </a:cubicBezTo>
                  <a:cubicBezTo>
                    <a:pt x="4526" y="10841"/>
                    <a:pt x="4513" y="176"/>
                    <a:pt x="5183" y="4718"/>
                  </a:cubicBezTo>
                  <a:cubicBezTo>
                    <a:pt x="5854" y="9261"/>
                    <a:pt x="5624" y="7225"/>
                    <a:pt x="5885" y="4718"/>
                  </a:cubicBezTo>
                  <a:cubicBezTo>
                    <a:pt x="6147" y="2212"/>
                    <a:pt x="6612" y="6392"/>
                    <a:pt x="6803" y="4718"/>
                  </a:cubicBezTo>
                  <a:cubicBezTo>
                    <a:pt x="6994" y="3045"/>
                    <a:pt x="8142" y="5907"/>
                    <a:pt x="8585" y="4718"/>
                  </a:cubicBezTo>
                  <a:cubicBezTo>
                    <a:pt x="9029" y="3530"/>
                    <a:pt x="9827" y="-5276"/>
                    <a:pt x="10367" y="4718"/>
                  </a:cubicBezTo>
                  <a:cubicBezTo>
                    <a:pt x="10908" y="14713"/>
                    <a:pt x="11580" y="3920"/>
                    <a:pt x="12149" y="4718"/>
                  </a:cubicBezTo>
                  <a:cubicBezTo>
                    <a:pt x="12719" y="5516"/>
                    <a:pt x="12661" y="6274"/>
                    <a:pt x="12851" y="4718"/>
                  </a:cubicBezTo>
                  <a:cubicBezTo>
                    <a:pt x="13042" y="3162"/>
                    <a:pt x="13615" y="4617"/>
                    <a:pt x="14201" y="4718"/>
                  </a:cubicBezTo>
                  <a:cubicBezTo>
                    <a:pt x="14787" y="4820"/>
                    <a:pt x="15011" y="3111"/>
                    <a:pt x="15335" y="4718"/>
                  </a:cubicBezTo>
                  <a:cubicBezTo>
                    <a:pt x="15659" y="6326"/>
                    <a:pt x="15843" y="8280"/>
                    <a:pt x="16037" y="4718"/>
                  </a:cubicBezTo>
                  <a:cubicBezTo>
                    <a:pt x="16231" y="1157"/>
                    <a:pt x="17018" y="1988"/>
                    <a:pt x="17819" y="4718"/>
                  </a:cubicBezTo>
                  <a:cubicBezTo>
                    <a:pt x="18620" y="7448"/>
                    <a:pt x="18347" y="6670"/>
                    <a:pt x="18521" y="4718"/>
                  </a:cubicBezTo>
                  <a:cubicBezTo>
                    <a:pt x="18695" y="2767"/>
                    <a:pt x="18984" y="6668"/>
                    <a:pt x="19223" y="4718"/>
                  </a:cubicBezTo>
                  <a:cubicBezTo>
                    <a:pt x="19462" y="2769"/>
                    <a:pt x="19891" y="1772"/>
                    <a:pt x="20357" y="4718"/>
                  </a:cubicBezTo>
                  <a:cubicBezTo>
                    <a:pt x="20823" y="7664"/>
                    <a:pt x="21206" y="3372"/>
                    <a:pt x="21599" y="4718"/>
                  </a:cubicBezTo>
                  <a:cubicBezTo>
                    <a:pt x="21598" y="6770"/>
                    <a:pt x="21598" y="7934"/>
                    <a:pt x="21599" y="8973"/>
                  </a:cubicBezTo>
                  <a:cubicBezTo>
                    <a:pt x="20843" y="12070"/>
                    <a:pt x="20754" y="1764"/>
                    <a:pt x="20033" y="8973"/>
                  </a:cubicBezTo>
                  <a:cubicBezTo>
                    <a:pt x="19312" y="16182"/>
                    <a:pt x="19678" y="10689"/>
                    <a:pt x="19331" y="8973"/>
                  </a:cubicBezTo>
                  <a:cubicBezTo>
                    <a:pt x="18984" y="7257"/>
                    <a:pt x="18910" y="12077"/>
                    <a:pt x="18629" y="8973"/>
                  </a:cubicBezTo>
                  <a:cubicBezTo>
                    <a:pt x="18348" y="5869"/>
                    <a:pt x="17940" y="11451"/>
                    <a:pt x="17279" y="8973"/>
                  </a:cubicBezTo>
                  <a:cubicBezTo>
                    <a:pt x="16618" y="6495"/>
                    <a:pt x="16918" y="4948"/>
                    <a:pt x="16577" y="8973"/>
                  </a:cubicBezTo>
                  <a:cubicBezTo>
                    <a:pt x="16236" y="12998"/>
                    <a:pt x="15608" y="13460"/>
                    <a:pt x="15227" y="8973"/>
                  </a:cubicBezTo>
                  <a:cubicBezTo>
                    <a:pt x="14846" y="4486"/>
                    <a:pt x="14276" y="12595"/>
                    <a:pt x="13661" y="8973"/>
                  </a:cubicBezTo>
                  <a:cubicBezTo>
                    <a:pt x="13047" y="5351"/>
                    <a:pt x="12851" y="15976"/>
                    <a:pt x="12311" y="8973"/>
                  </a:cubicBezTo>
                  <a:cubicBezTo>
                    <a:pt x="11772" y="1970"/>
                    <a:pt x="11211" y="3848"/>
                    <a:pt x="10745" y="8973"/>
                  </a:cubicBezTo>
                  <a:cubicBezTo>
                    <a:pt x="10279" y="14098"/>
                    <a:pt x="9863" y="9161"/>
                    <a:pt x="9179" y="8973"/>
                  </a:cubicBezTo>
                  <a:cubicBezTo>
                    <a:pt x="8496" y="8785"/>
                    <a:pt x="8711" y="5092"/>
                    <a:pt x="8477" y="8973"/>
                  </a:cubicBezTo>
                  <a:cubicBezTo>
                    <a:pt x="8244" y="12854"/>
                    <a:pt x="7758" y="6459"/>
                    <a:pt x="7559" y="8973"/>
                  </a:cubicBezTo>
                  <a:cubicBezTo>
                    <a:pt x="7360" y="11487"/>
                    <a:pt x="6697" y="8823"/>
                    <a:pt x="6425" y="8973"/>
                  </a:cubicBezTo>
                  <a:cubicBezTo>
                    <a:pt x="6154" y="9124"/>
                    <a:pt x="5465" y="7041"/>
                    <a:pt x="5075" y="8973"/>
                  </a:cubicBezTo>
                  <a:cubicBezTo>
                    <a:pt x="4685" y="10905"/>
                    <a:pt x="3758" y="10725"/>
                    <a:pt x="3293" y="8973"/>
                  </a:cubicBezTo>
                  <a:cubicBezTo>
                    <a:pt x="2829" y="7221"/>
                    <a:pt x="2226" y="16324"/>
                    <a:pt x="1727" y="8973"/>
                  </a:cubicBezTo>
                  <a:cubicBezTo>
                    <a:pt x="1229" y="1622"/>
                    <a:pt x="407" y="5229"/>
                    <a:pt x="0" y="8973"/>
                  </a:cubicBezTo>
                  <a:cubicBezTo>
                    <a:pt x="0" y="7197"/>
                    <a:pt x="-1" y="5662"/>
                    <a:pt x="0" y="471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>
                  <a:alpha val="7500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72492" y="2071315"/>
            <a:ext cx="6713554" cy="4119174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endParaRPr/>
          </a:p>
          <a:p>
            <a:r>
              <a:t>Disability Rights Movement</a:t>
            </a:r>
          </a:p>
          <a:p>
            <a:r>
              <a:t> Court Cases</a:t>
            </a:r>
          </a:p>
          <a:p>
            <a:r>
              <a:t> Laws</a:t>
            </a:r>
          </a:p>
          <a:p>
            <a:r>
              <a:t>Rights and Clothing </a:t>
            </a:r>
          </a:p>
          <a:p>
            <a:endParaRPr/>
          </a:p>
          <a:p>
            <a:endParaRPr/>
          </a:p>
          <a:p>
            <a:pPr marL="0" lvl="4" indent="1828800">
              <a:spcBef>
                <a:spcPts val="500"/>
              </a:spcBef>
              <a:buSzTx/>
              <a:buNone/>
              <a:defRPr sz="1800"/>
            </a:pPr>
            <a:r>
              <a:t>     </a:t>
            </a:r>
          </a:p>
        </p:txBody>
      </p:sp>
      <p:grpSp>
        <p:nvGrpSpPr>
          <p:cNvPr id="110" name="Picture 3"/>
          <p:cNvGrpSpPr/>
          <p:nvPr/>
        </p:nvGrpSpPr>
        <p:grpSpPr>
          <a:xfrm>
            <a:off x="7688719" y="2667751"/>
            <a:ext cx="2462836" cy="2388248"/>
            <a:chOff x="0" y="0"/>
            <a:chExt cx="2462834" cy="2388246"/>
          </a:xfrm>
        </p:grpSpPr>
        <p:pic>
          <p:nvPicPr>
            <p:cNvPr id="108" name="image2.png" descr="image2.png"/>
            <p:cNvPicPr>
              <a:picLocks noChangeAspect="1"/>
            </p:cNvPicPr>
            <p:nvPr/>
          </p:nvPicPr>
          <p:blipFill>
            <a:blip r:embed="rId2"/>
            <a:srcRect l="707" r="3085"/>
            <a:stretch>
              <a:fillRect/>
            </a:stretch>
          </p:blipFill>
          <p:spPr>
            <a:xfrm>
              <a:off x="44449" y="44450"/>
              <a:ext cx="2373936" cy="2299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" name="Rectangle"/>
            <p:cNvSpPr/>
            <p:nvPr/>
          </p:nvSpPr>
          <p:spPr>
            <a:xfrm>
              <a:off x="0" y="-1"/>
              <a:ext cx="2462835" cy="2388247"/>
            </a:xfrm>
            <a:prstGeom prst="rect">
              <a:avLst/>
            </a:prstGeom>
            <a:noFill/>
            <a:ln w="8890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11" name="TextBox 7"/>
          <p:cNvSpPr txBox="1"/>
          <p:nvPr/>
        </p:nvSpPr>
        <p:spPr>
          <a:xfrm>
            <a:off x="6621719" y="5260350"/>
            <a:ext cx="524649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International symbol of access Susan Koefoed</a:t>
            </a:r>
          </a:p>
        </p:txBody>
      </p:sp>
      <p:pic>
        <p:nvPicPr>
          <p:cNvPr id="112" name="Picture 4" descr="Picture 4"/>
          <p:cNvPicPr>
            <a:picLocks noChangeAspect="1"/>
          </p:cNvPicPr>
          <p:nvPr/>
        </p:nvPicPr>
        <p:blipFill>
          <a:blip r:embed="rId3"/>
          <a:srcRect b="7"/>
          <a:stretch>
            <a:fillRect/>
          </a:stretch>
        </p:blipFill>
        <p:spPr>
          <a:xfrm>
            <a:off x="3880" y="5455525"/>
            <a:ext cx="1131330" cy="1407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4838"/>
                  <a:pt x="0" y="10803"/>
                </a:cubicBezTo>
                <a:cubicBezTo>
                  <a:pt x="0" y="16768"/>
                  <a:pt x="4833" y="21600"/>
                  <a:pt x="10796" y="21600"/>
                </a:cubicBezTo>
                <a:cubicBezTo>
                  <a:pt x="16759" y="21600"/>
                  <a:pt x="21600" y="16768"/>
                  <a:pt x="21600" y="10803"/>
                </a:cubicBezTo>
                <a:cubicBezTo>
                  <a:pt x="21600" y="4838"/>
                  <a:pt x="16759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Rectangle 8"/>
          <p:cNvGrpSpPr/>
          <p:nvPr/>
        </p:nvGrpSpPr>
        <p:grpSpPr>
          <a:xfrm>
            <a:off x="-3" y="0"/>
            <a:ext cx="12188956" cy="6858000"/>
            <a:chOff x="-1" y="0"/>
            <a:chExt cx="12188955" cy="6858000"/>
          </a:xfrm>
        </p:grpSpPr>
        <p:sp>
          <p:nvSpPr>
            <p:cNvPr id="502" name="Rectangle"/>
            <p:cNvSpPr/>
            <p:nvPr/>
          </p:nvSpPr>
          <p:spPr>
            <a:xfrm>
              <a:off x="-2" y="0"/>
              <a:ext cx="12188956" cy="6858000"/>
            </a:xfrm>
            <a:prstGeom prst="rect">
              <a:avLst/>
            </a:prstGeom>
            <a:solidFill>
              <a:srgbClr val="E8E8E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3" name="Text"/>
            <p:cNvSpPr txBox="1"/>
            <p:nvPr/>
          </p:nvSpPr>
          <p:spPr>
            <a:xfrm>
              <a:off x="45718" y="3243578"/>
              <a:ext cx="12097516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  </a:t>
              </a:r>
            </a:p>
          </p:txBody>
        </p:sp>
      </p:grpSp>
      <p:sp>
        <p:nvSpPr>
          <p:cNvPr id="505" name="Title 1"/>
          <p:cNvSpPr txBox="1">
            <a:spLocks noGrp="1"/>
          </p:cNvSpPr>
          <p:nvPr>
            <p:ph type="title"/>
          </p:nvPr>
        </p:nvSpPr>
        <p:spPr>
          <a:xfrm>
            <a:off x="640079" y="325368"/>
            <a:ext cx="6761551" cy="1194843"/>
          </a:xfrm>
          <a:prstGeom prst="rect">
            <a:avLst/>
          </a:prstGeom>
        </p:spPr>
        <p:txBody>
          <a:bodyPr anchor="b"/>
          <a:lstStyle/>
          <a:p>
            <a:pPr defTabSz="886967">
              <a:defRPr sz="1500"/>
            </a:pPr>
            <a:r>
              <a:t>Module 3</a:t>
            </a:r>
            <a:br/>
            <a:r>
              <a:rPr sz="3200"/>
              <a:t>Understanding Disabling Conditions</a:t>
            </a:r>
          </a:p>
        </p:txBody>
      </p:sp>
      <p:grpSp>
        <p:nvGrpSpPr>
          <p:cNvPr id="508" name="sketchy line"/>
          <p:cNvGrpSpPr/>
          <p:nvPr/>
        </p:nvGrpSpPr>
        <p:grpSpPr>
          <a:xfrm>
            <a:off x="639739" y="2575165"/>
            <a:ext cx="3475063" cy="45964"/>
            <a:chOff x="-65" y="0"/>
            <a:chExt cx="3475062" cy="45962"/>
          </a:xfrm>
        </p:grpSpPr>
        <p:sp>
          <p:nvSpPr>
            <p:cNvPr id="506" name="Shape"/>
            <p:cNvSpPr/>
            <p:nvPr/>
          </p:nvSpPr>
          <p:spPr>
            <a:xfrm>
              <a:off x="-66" y="1959"/>
              <a:ext cx="3475063" cy="4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14788" extrusionOk="0">
                  <a:moveTo>
                    <a:pt x="1" y="3447"/>
                  </a:moveTo>
                  <a:cubicBezTo>
                    <a:pt x="1259" y="-1694"/>
                    <a:pt x="2069" y="-570"/>
                    <a:pt x="3889" y="3447"/>
                  </a:cubicBezTo>
                  <a:cubicBezTo>
                    <a:pt x="5708" y="7465"/>
                    <a:pt x="6817" y="5237"/>
                    <a:pt x="8640" y="3447"/>
                  </a:cubicBezTo>
                  <a:cubicBezTo>
                    <a:pt x="10462" y="1657"/>
                    <a:pt x="11412" y="-1457"/>
                    <a:pt x="12311" y="3447"/>
                  </a:cubicBezTo>
                  <a:cubicBezTo>
                    <a:pt x="13210" y="8352"/>
                    <a:pt x="14893" y="931"/>
                    <a:pt x="15982" y="3447"/>
                  </a:cubicBezTo>
                  <a:cubicBezTo>
                    <a:pt x="17071" y="5964"/>
                    <a:pt x="18905" y="-758"/>
                    <a:pt x="21597" y="3447"/>
                  </a:cubicBezTo>
                  <a:cubicBezTo>
                    <a:pt x="21596" y="4986"/>
                    <a:pt x="21596" y="6935"/>
                    <a:pt x="21597" y="9836"/>
                  </a:cubicBezTo>
                  <a:cubicBezTo>
                    <a:pt x="20666" y="11090"/>
                    <a:pt x="19497" y="7845"/>
                    <a:pt x="17494" y="9836"/>
                  </a:cubicBezTo>
                  <a:cubicBezTo>
                    <a:pt x="15491" y="11828"/>
                    <a:pt x="14261" y="19906"/>
                    <a:pt x="13391" y="9836"/>
                  </a:cubicBezTo>
                  <a:cubicBezTo>
                    <a:pt x="12520" y="-233"/>
                    <a:pt x="11315" y="15292"/>
                    <a:pt x="9287" y="9836"/>
                  </a:cubicBezTo>
                  <a:cubicBezTo>
                    <a:pt x="7260" y="4381"/>
                    <a:pt x="5896" y="8642"/>
                    <a:pt x="4536" y="9836"/>
                  </a:cubicBezTo>
                  <a:cubicBezTo>
                    <a:pt x="3177" y="11031"/>
                    <a:pt x="1642" y="11956"/>
                    <a:pt x="1" y="9836"/>
                  </a:cubicBezTo>
                  <a:cubicBezTo>
                    <a:pt x="3" y="8439"/>
                    <a:pt x="-3" y="4756"/>
                    <a:pt x="1" y="34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7" name="Shape"/>
            <p:cNvSpPr/>
            <p:nvPr/>
          </p:nvSpPr>
          <p:spPr>
            <a:xfrm>
              <a:off x="274" y="-1"/>
              <a:ext cx="3474723" cy="4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865" extrusionOk="0">
                  <a:moveTo>
                    <a:pt x="0" y="3568"/>
                  </a:moveTo>
                  <a:cubicBezTo>
                    <a:pt x="1395" y="-820"/>
                    <a:pt x="3080" y="11574"/>
                    <a:pt x="4320" y="3568"/>
                  </a:cubicBezTo>
                  <a:cubicBezTo>
                    <a:pt x="5560" y="-4438"/>
                    <a:pt x="7025" y="11023"/>
                    <a:pt x="8424" y="3568"/>
                  </a:cubicBezTo>
                  <a:cubicBezTo>
                    <a:pt x="9823" y="-3887"/>
                    <a:pt x="11314" y="11621"/>
                    <a:pt x="12528" y="3568"/>
                  </a:cubicBezTo>
                  <a:cubicBezTo>
                    <a:pt x="13742" y="-4485"/>
                    <a:pt x="14932" y="3618"/>
                    <a:pt x="17280" y="3568"/>
                  </a:cubicBezTo>
                  <a:cubicBezTo>
                    <a:pt x="19628" y="3518"/>
                    <a:pt x="20432" y="-1129"/>
                    <a:pt x="21600" y="3568"/>
                  </a:cubicBezTo>
                  <a:cubicBezTo>
                    <a:pt x="21597" y="5846"/>
                    <a:pt x="21597" y="6531"/>
                    <a:pt x="21600" y="9085"/>
                  </a:cubicBezTo>
                  <a:cubicBezTo>
                    <a:pt x="20103" y="12571"/>
                    <a:pt x="18308" y="1982"/>
                    <a:pt x="17280" y="9085"/>
                  </a:cubicBezTo>
                  <a:cubicBezTo>
                    <a:pt x="16252" y="16187"/>
                    <a:pt x="14545" y="10418"/>
                    <a:pt x="13608" y="9085"/>
                  </a:cubicBezTo>
                  <a:cubicBezTo>
                    <a:pt x="12671" y="7751"/>
                    <a:pt x="11298" y="2075"/>
                    <a:pt x="9504" y="9085"/>
                  </a:cubicBezTo>
                  <a:cubicBezTo>
                    <a:pt x="7710" y="16094"/>
                    <a:pt x="6480" y="14789"/>
                    <a:pt x="5400" y="9085"/>
                  </a:cubicBezTo>
                  <a:cubicBezTo>
                    <a:pt x="4320" y="3380"/>
                    <a:pt x="1450" y="17115"/>
                    <a:pt x="0" y="9085"/>
                  </a:cubicBezTo>
                  <a:cubicBezTo>
                    <a:pt x="0" y="7096"/>
                    <a:pt x="0" y="4701"/>
                    <a:pt x="0" y="356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459588" y="2312183"/>
            <a:ext cx="6419868" cy="4105448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spcBef>
                <a:spcPts val="800"/>
              </a:spcBef>
              <a:buSzTx/>
              <a:buNone/>
              <a:defRPr sz="1700"/>
            </a:pPr>
            <a:endParaRPr/>
          </a:p>
          <a:p>
            <a:pPr marL="194310" indent="-194310" defTabSz="777240">
              <a:spcBef>
                <a:spcPts val="800"/>
              </a:spcBef>
              <a:defRPr sz="2300"/>
            </a:pPr>
            <a:r>
              <a:t>Three basic groupings</a:t>
            </a:r>
          </a:p>
          <a:p>
            <a:pPr marL="194310" indent="-194310" defTabSz="777240">
              <a:spcBef>
                <a:spcPts val="800"/>
              </a:spcBef>
              <a:defRPr sz="2300"/>
            </a:pPr>
            <a:r>
              <a:t>Medical groupings</a:t>
            </a:r>
          </a:p>
          <a:p>
            <a:pPr marL="194310" indent="-194310" defTabSz="777240">
              <a:spcBef>
                <a:spcPts val="800"/>
              </a:spcBef>
              <a:defRPr sz="2300"/>
            </a:pPr>
            <a:r>
              <a:t>World Health Organization </a:t>
            </a:r>
          </a:p>
          <a:p>
            <a:pPr marL="194310" indent="-194310" defTabSz="777240">
              <a:spcBef>
                <a:spcPts val="800"/>
              </a:spcBef>
              <a:defRPr sz="2300"/>
            </a:pPr>
            <a:r>
              <a:t>U.S. Department of Education</a:t>
            </a:r>
          </a:p>
          <a:p>
            <a:pPr marL="194310" indent="-194310" defTabSz="777240">
              <a:spcBef>
                <a:spcPts val="800"/>
              </a:spcBef>
              <a:defRPr sz="2300"/>
            </a:pPr>
            <a:r>
              <a:t>Paralympic Committee groupings</a:t>
            </a:r>
          </a:p>
          <a:p>
            <a:pPr marL="194310" indent="-194310" defTabSz="777240">
              <a:spcBef>
                <a:spcPts val="800"/>
              </a:spcBef>
              <a:defRPr sz="2300"/>
            </a:pPr>
            <a:r>
              <a:t>Rolland's three courses of disability </a:t>
            </a:r>
          </a:p>
          <a:p>
            <a:pPr marL="0" indent="0" defTabSz="777240">
              <a:spcBef>
                <a:spcPts val="800"/>
              </a:spcBef>
              <a:buSzTx/>
              <a:buNone/>
              <a:defRPr sz="2300"/>
            </a:pPr>
            <a:r>
              <a:t>                                                                                                                                                                                                                                              </a:t>
            </a:r>
            <a:r>
              <a:rPr sz="1100"/>
              <a:t> </a:t>
            </a:r>
          </a:p>
        </p:txBody>
      </p:sp>
      <p:pic>
        <p:nvPicPr>
          <p:cNvPr id="510" name="Picture 13" descr="Picture 13"/>
          <p:cNvPicPr>
            <a:picLocks noChangeAspect="1"/>
          </p:cNvPicPr>
          <p:nvPr/>
        </p:nvPicPr>
        <p:blipFill>
          <a:blip r:embed="rId2"/>
          <a:srcRect b="13"/>
          <a:stretch>
            <a:fillRect/>
          </a:stretch>
        </p:blipFill>
        <p:spPr>
          <a:xfrm>
            <a:off x="1610" y="5499117"/>
            <a:ext cx="1062413" cy="1352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1" y="0"/>
                  <a:pt x="0" y="4838"/>
                  <a:pt x="0" y="10803"/>
                </a:cubicBezTo>
                <a:cubicBezTo>
                  <a:pt x="0" y="16769"/>
                  <a:pt x="4831" y="21600"/>
                  <a:pt x="10796" y="21600"/>
                </a:cubicBezTo>
                <a:cubicBezTo>
                  <a:pt x="16761" y="21600"/>
                  <a:pt x="21600" y="16769"/>
                  <a:pt x="21600" y="10803"/>
                </a:cubicBezTo>
                <a:cubicBezTo>
                  <a:pt x="21600" y="4838"/>
                  <a:pt x="16761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183" y="1532882"/>
            <a:ext cx="4278794" cy="4371366"/>
          </a:xfrm>
          <a:prstGeom prst="rect">
            <a:avLst/>
          </a:prstGeom>
          <a:ln w="12700">
            <a:miter lim="400000"/>
          </a:ln>
          <a:effectLst>
            <a:reflection stA="3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Rectangle 9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4" name="Title 1"/>
          <p:cNvSpPr txBox="1">
            <a:spLocks noGrp="1"/>
          </p:cNvSpPr>
          <p:nvPr>
            <p:ph type="title"/>
          </p:nvPr>
        </p:nvSpPr>
        <p:spPr>
          <a:xfrm>
            <a:off x="611324" y="325368"/>
            <a:ext cx="5691322" cy="964805"/>
          </a:xfrm>
          <a:prstGeom prst="rect">
            <a:avLst/>
          </a:prstGeom>
        </p:spPr>
        <p:txBody>
          <a:bodyPr anchor="b"/>
          <a:lstStyle>
            <a:lvl1pPr defTabSz="886967">
              <a:defRPr sz="4200"/>
            </a:lvl1pPr>
          </a:lstStyle>
          <a:p>
            <a:r>
              <a:t>Three Basic Groupings</a:t>
            </a:r>
          </a:p>
        </p:txBody>
      </p:sp>
      <p:grpSp>
        <p:nvGrpSpPr>
          <p:cNvPr id="517" name="sketchy line"/>
          <p:cNvGrpSpPr/>
          <p:nvPr/>
        </p:nvGrpSpPr>
        <p:grpSpPr>
          <a:xfrm>
            <a:off x="639739" y="2575165"/>
            <a:ext cx="3475063" cy="45964"/>
            <a:chOff x="-65" y="0"/>
            <a:chExt cx="3475062" cy="45962"/>
          </a:xfrm>
        </p:grpSpPr>
        <p:sp>
          <p:nvSpPr>
            <p:cNvPr id="515" name="Shape"/>
            <p:cNvSpPr/>
            <p:nvPr/>
          </p:nvSpPr>
          <p:spPr>
            <a:xfrm>
              <a:off x="-66" y="1959"/>
              <a:ext cx="3475063" cy="4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14788" extrusionOk="0">
                  <a:moveTo>
                    <a:pt x="1" y="3447"/>
                  </a:moveTo>
                  <a:cubicBezTo>
                    <a:pt x="1259" y="-1694"/>
                    <a:pt x="2069" y="-570"/>
                    <a:pt x="3889" y="3447"/>
                  </a:cubicBezTo>
                  <a:cubicBezTo>
                    <a:pt x="5708" y="7465"/>
                    <a:pt x="6817" y="5237"/>
                    <a:pt x="8640" y="3447"/>
                  </a:cubicBezTo>
                  <a:cubicBezTo>
                    <a:pt x="10462" y="1657"/>
                    <a:pt x="11412" y="-1457"/>
                    <a:pt x="12311" y="3447"/>
                  </a:cubicBezTo>
                  <a:cubicBezTo>
                    <a:pt x="13210" y="8352"/>
                    <a:pt x="14893" y="931"/>
                    <a:pt x="15982" y="3447"/>
                  </a:cubicBezTo>
                  <a:cubicBezTo>
                    <a:pt x="17071" y="5964"/>
                    <a:pt x="18905" y="-758"/>
                    <a:pt x="21597" y="3447"/>
                  </a:cubicBezTo>
                  <a:cubicBezTo>
                    <a:pt x="21596" y="4986"/>
                    <a:pt x="21596" y="6935"/>
                    <a:pt x="21597" y="9836"/>
                  </a:cubicBezTo>
                  <a:cubicBezTo>
                    <a:pt x="20666" y="11090"/>
                    <a:pt x="19497" y="7845"/>
                    <a:pt x="17494" y="9836"/>
                  </a:cubicBezTo>
                  <a:cubicBezTo>
                    <a:pt x="15491" y="11828"/>
                    <a:pt x="14261" y="19906"/>
                    <a:pt x="13391" y="9836"/>
                  </a:cubicBezTo>
                  <a:cubicBezTo>
                    <a:pt x="12520" y="-233"/>
                    <a:pt x="11315" y="15292"/>
                    <a:pt x="9287" y="9836"/>
                  </a:cubicBezTo>
                  <a:cubicBezTo>
                    <a:pt x="7260" y="4381"/>
                    <a:pt x="5896" y="8642"/>
                    <a:pt x="4536" y="9836"/>
                  </a:cubicBezTo>
                  <a:cubicBezTo>
                    <a:pt x="3177" y="11031"/>
                    <a:pt x="1642" y="11956"/>
                    <a:pt x="1" y="9836"/>
                  </a:cubicBezTo>
                  <a:cubicBezTo>
                    <a:pt x="3" y="8439"/>
                    <a:pt x="-3" y="4756"/>
                    <a:pt x="1" y="34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6" name="Shape"/>
            <p:cNvSpPr/>
            <p:nvPr/>
          </p:nvSpPr>
          <p:spPr>
            <a:xfrm>
              <a:off x="274" y="-1"/>
              <a:ext cx="3474723" cy="4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865" extrusionOk="0">
                  <a:moveTo>
                    <a:pt x="0" y="3568"/>
                  </a:moveTo>
                  <a:cubicBezTo>
                    <a:pt x="1395" y="-820"/>
                    <a:pt x="3080" y="11574"/>
                    <a:pt x="4320" y="3568"/>
                  </a:cubicBezTo>
                  <a:cubicBezTo>
                    <a:pt x="5560" y="-4438"/>
                    <a:pt x="7025" y="11023"/>
                    <a:pt x="8424" y="3568"/>
                  </a:cubicBezTo>
                  <a:cubicBezTo>
                    <a:pt x="9823" y="-3887"/>
                    <a:pt x="11314" y="11621"/>
                    <a:pt x="12528" y="3568"/>
                  </a:cubicBezTo>
                  <a:cubicBezTo>
                    <a:pt x="13742" y="-4485"/>
                    <a:pt x="14932" y="3618"/>
                    <a:pt x="17280" y="3568"/>
                  </a:cubicBezTo>
                  <a:cubicBezTo>
                    <a:pt x="19628" y="3518"/>
                    <a:pt x="20432" y="-1129"/>
                    <a:pt x="21600" y="3568"/>
                  </a:cubicBezTo>
                  <a:cubicBezTo>
                    <a:pt x="21597" y="5846"/>
                    <a:pt x="21597" y="6531"/>
                    <a:pt x="21600" y="9085"/>
                  </a:cubicBezTo>
                  <a:cubicBezTo>
                    <a:pt x="20103" y="12571"/>
                    <a:pt x="18308" y="1982"/>
                    <a:pt x="17280" y="9085"/>
                  </a:cubicBezTo>
                  <a:cubicBezTo>
                    <a:pt x="16252" y="16187"/>
                    <a:pt x="14545" y="10418"/>
                    <a:pt x="13608" y="9085"/>
                  </a:cubicBezTo>
                  <a:cubicBezTo>
                    <a:pt x="12671" y="7751"/>
                    <a:pt x="11298" y="2075"/>
                    <a:pt x="9504" y="9085"/>
                  </a:cubicBezTo>
                  <a:cubicBezTo>
                    <a:pt x="7710" y="16094"/>
                    <a:pt x="6480" y="14789"/>
                    <a:pt x="5400" y="9085"/>
                  </a:cubicBezTo>
                  <a:cubicBezTo>
                    <a:pt x="4320" y="3380"/>
                    <a:pt x="1450" y="17115"/>
                    <a:pt x="0" y="9085"/>
                  </a:cubicBezTo>
                  <a:cubicBezTo>
                    <a:pt x="0" y="7096"/>
                    <a:pt x="0" y="4701"/>
                    <a:pt x="0" y="356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1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934041" y="2858522"/>
            <a:ext cx="5451290" cy="330629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4000"/>
            </a:pPr>
            <a:r>
              <a:t>Physical</a:t>
            </a:r>
          </a:p>
          <a:p>
            <a:pPr>
              <a:lnSpc>
                <a:spcPct val="81000"/>
              </a:lnSpc>
              <a:defRPr sz="4000"/>
            </a:pPr>
            <a:r>
              <a:t>Cognitive</a:t>
            </a:r>
          </a:p>
          <a:p>
            <a:pPr>
              <a:lnSpc>
                <a:spcPct val="81000"/>
              </a:lnSpc>
              <a:defRPr sz="4000"/>
            </a:pPr>
            <a:r>
              <a:t>Sensory</a:t>
            </a:r>
          </a:p>
          <a:p>
            <a:pPr>
              <a:lnSpc>
                <a:spcPct val="81000"/>
              </a:lnSpc>
              <a:defRPr sz="3200"/>
            </a:pPr>
            <a:endParaRPr/>
          </a:p>
          <a:p>
            <a:pPr>
              <a:lnSpc>
                <a:spcPct val="81000"/>
              </a:lnSpc>
              <a:defRPr sz="3200"/>
            </a:pPr>
            <a:endParaRPr/>
          </a:p>
          <a:p>
            <a:pPr marL="0" lvl="3" indent="1371600">
              <a:lnSpc>
                <a:spcPct val="81000"/>
              </a:lnSpc>
              <a:spcBef>
                <a:spcPts val="500"/>
              </a:spcBef>
              <a:buSzTx/>
              <a:buNone/>
              <a:defRPr sz="1600"/>
            </a:pPr>
            <a:r>
              <a:t>                                     </a:t>
            </a:r>
            <a:r>
              <a:rPr sz="1800"/>
              <a:t>                  </a:t>
            </a:r>
          </a:p>
        </p:txBody>
      </p:sp>
      <p:pic>
        <p:nvPicPr>
          <p:cNvPr id="519" name="Picture 4" descr="Picture 4"/>
          <p:cNvPicPr>
            <a:picLocks noChangeAspect="1"/>
          </p:cNvPicPr>
          <p:nvPr/>
        </p:nvPicPr>
        <p:blipFill>
          <a:blip r:embed="rId2"/>
          <a:srcRect t="14899" b="18554"/>
          <a:stretch>
            <a:fillRect/>
          </a:stretch>
        </p:blipFill>
        <p:spPr>
          <a:xfrm>
            <a:off x="6390323" y="1064020"/>
            <a:ext cx="5282804" cy="4729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0" name="Picture 6" descr="Picture 6"/>
          <p:cNvPicPr>
            <a:picLocks noChangeAspect="1"/>
          </p:cNvPicPr>
          <p:nvPr/>
        </p:nvPicPr>
        <p:blipFill>
          <a:blip r:embed="rId3"/>
          <a:srcRect r="10"/>
          <a:stretch>
            <a:fillRect/>
          </a:stretch>
        </p:blipFill>
        <p:spPr>
          <a:xfrm>
            <a:off x="1608" y="5410880"/>
            <a:ext cx="1214439" cy="1441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21" name="TextBox 3"/>
          <p:cNvSpPr txBox="1"/>
          <p:nvPr/>
        </p:nvSpPr>
        <p:spPr>
          <a:xfrm>
            <a:off x="6739687" y="5412229"/>
            <a:ext cx="276453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So Yes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lide Background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4" name="Rectangle 20"/>
          <p:cNvSpPr/>
          <p:nvPr/>
        </p:nvSpPr>
        <p:spPr>
          <a:xfrm>
            <a:off x="1" y="-1"/>
            <a:ext cx="8522446" cy="2286001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  <a:effectLst>
            <a:outerShdw blurRad="596900" dist="304800" dir="714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5" name="Title 1"/>
          <p:cNvSpPr txBox="1">
            <a:spLocks noGrp="1"/>
          </p:cNvSpPr>
          <p:nvPr>
            <p:ph type="title"/>
          </p:nvPr>
        </p:nvSpPr>
        <p:spPr>
          <a:xfrm>
            <a:off x="776180" y="350195"/>
            <a:ext cx="4632527" cy="86252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Medical Groupings</a:t>
            </a:r>
          </a:p>
        </p:txBody>
      </p:sp>
      <p:grpSp>
        <p:nvGrpSpPr>
          <p:cNvPr id="547" name="Content Placeholder 2"/>
          <p:cNvGrpSpPr/>
          <p:nvPr/>
        </p:nvGrpSpPr>
        <p:grpSpPr>
          <a:xfrm>
            <a:off x="133486" y="1567170"/>
            <a:ext cx="7228778" cy="3785404"/>
            <a:chOff x="0" y="0"/>
            <a:chExt cx="7228777" cy="3785403"/>
          </a:xfrm>
        </p:grpSpPr>
        <p:grpSp>
          <p:nvGrpSpPr>
            <p:cNvPr id="528" name="Group"/>
            <p:cNvGrpSpPr/>
            <p:nvPr/>
          </p:nvGrpSpPr>
          <p:grpSpPr>
            <a:xfrm>
              <a:off x="0" y="-1"/>
              <a:ext cx="7228778" cy="491403"/>
              <a:chOff x="0" y="0"/>
              <a:chExt cx="7228777" cy="491401"/>
            </a:xfrm>
          </p:grpSpPr>
          <p:sp>
            <p:nvSpPr>
              <p:cNvPr id="526" name="Rounded Rectangle"/>
              <p:cNvSpPr/>
              <p:nvPr/>
            </p:nvSpPr>
            <p:spPr>
              <a:xfrm>
                <a:off x="0" y="0"/>
                <a:ext cx="7228778" cy="49140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7" name="Orthopedic impairments"/>
              <p:cNvSpPr txBox="1"/>
              <p:nvPr/>
            </p:nvSpPr>
            <p:spPr>
              <a:xfrm>
                <a:off x="23987" y="17100"/>
                <a:ext cx="718080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Orthopedic impairments                   </a:t>
                </a:r>
              </a:p>
            </p:txBody>
          </p:sp>
        </p:grpSp>
        <p:grpSp>
          <p:nvGrpSpPr>
            <p:cNvPr id="531" name="Group"/>
            <p:cNvGrpSpPr/>
            <p:nvPr/>
          </p:nvGrpSpPr>
          <p:grpSpPr>
            <a:xfrm>
              <a:off x="0" y="549000"/>
              <a:ext cx="7228778" cy="491403"/>
              <a:chOff x="0" y="0"/>
              <a:chExt cx="7228777" cy="491402"/>
            </a:xfrm>
          </p:grpSpPr>
          <p:sp>
            <p:nvSpPr>
              <p:cNvPr id="529" name="Rounded Rectangle"/>
              <p:cNvSpPr/>
              <p:nvPr/>
            </p:nvSpPr>
            <p:spPr>
              <a:xfrm>
                <a:off x="0" y="-1"/>
                <a:ext cx="7228778" cy="49140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0" name="Learning disabilities"/>
              <p:cNvSpPr txBox="1"/>
              <p:nvPr/>
            </p:nvSpPr>
            <p:spPr>
              <a:xfrm>
                <a:off x="23987" y="17099"/>
                <a:ext cx="718080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Learning disabilities                                                                  </a:t>
                </a:r>
              </a:p>
            </p:txBody>
          </p:sp>
        </p:grpSp>
        <p:grpSp>
          <p:nvGrpSpPr>
            <p:cNvPr id="534" name="Group"/>
            <p:cNvGrpSpPr/>
            <p:nvPr/>
          </p:nvGrpSpPr>
          <p:grpSpPr>
            <a:xfrm>
              <a:off x="0" y="977940"/>
              <a:ext cx="7228778" cy="731521"/>
              <a:chOff x="0" y="0"/>
              <a:chExt cx="7228777" cy="731519"/>
            </a:xfrm>
          </p:grpSpPr>
          <p:sp>
            <p:nvSpPr>
              <p:cNvPr id="532" name="Rounded Rectangle"/>
              <p:cNvSpPr/>
              <p:nvPr/>
            </p:nvSpPr>
            <p:spPr>
              <a:xfrm>
                <a:off x="0" y="120060"/>
                <a:ext cx="7228778" cy="49140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3" name="Visual and hearing impairments"/>
              <p:cNvSpPr txBox="1"/>
              <p:nvPr/>
            </p:nvSpPr>
            <p:spPr>
              <a:xfrm>
                <a:off x="23987" y="-1"/>
                <a:ext cx="7180802" cy="731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Visual and hearing impairments                                                               </a:t>
                </a:r>
              </a:p>
            </p:txBody>
          </p:sp>
        </p:grpSp>
        <p:grpSp>
          <p:nvGrpSpPr>
            <p:cNvPr id="537" name="Group"/>
            <p:cNvGrpSpPr/>
            <p:nvPr/>
          </p:nvGrpSpPr>
          <p:grpSpPr>
            <a:xfrm>
              <a:off x="0" y="1646999"/>
              <a:ext cx="7228778" cy="491404"/>
              <a:chOff x="0" y="0"/>
              <a:chExt cx="7228777" cy="491402"/>
            </a:xfrm>
          </p:grpSpPr>
          <p:sp>
            <p:nvSpPr>
              <p:cNvPr id="535" name="Rounded Rectangle"/>
              <p:cNvSpPr/>
              <p:nvPr/>
            </p:nvSpPr>
            <p:spPr>
              <a:xfrm>
                <a:off x="0" y="-1"/>
                <a:ext cx="7228778" cy="49140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6" name="Paralysis"/>
              <p:cNvSpPr txBox="1"/>
              <p:nvPr/>
            </p:nvSpPr>
            <p:spPr>
              <a:xfrm>
                <a:off x="23987" y="17100"/>
                <a:ext cx="718080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Paralysis                                 </a:t>
                </a:r>
              </a:p>
            </p:txBody>
          </p:sp>
        </p:grpSp>
        <p:grpSp>
          <p:nvGrpSpPr>
            <p:cNvPr id="540" name="Group"/>
            <p:cNvGrpSpPr/>
            <p:nvPr/>
          </p:nvGrpSpPr>
          <p:grpSpPr>
            <a:xfrm>
              <a:off x="0" y="2196000"/>
              <a:ext cx="7228778" cy="491403"/>
              <a:chOff x="0" y="0"/>
              <a:chExt cx="7228777" cy="491402"/>
            </a:xfrm>
          </p:grpSpPr>
          <p:sp>
            <p:nvSpPr>
              <p:cNvPr id="538" name="Rounded Rectangle"/>
              <p:cNvSpPr/>
              <p:nvPr/>
            </p:nvSpPr>
            <p:spPr>
              <a:xfrm>
                <a:off x="0" y="-1"/>
                <a:ext cx="7228778" cy="49140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9" name="Deformities"/>
              <p:cNvSpPr txBox="1"/>
              <p:nvPr/>
            </p:nvSpPr>
            <p:spPr>
              <a:xfrm>
                <a:off x="23987" y="17100"/>
                <a:ext cx="718080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Deformities                     </a:t>
                </a:r>
              </a:p>
            </p:txBody>
          </p:sp>
        </p:grpSp>
        <p:grpSp>
          <p:nvGrpSpPr>
            <p:cNvPr id="543" name="Group"/>
            <p:cNvGrpSpPr/>
            <p:nvPr/>
          </p:nvGrpSpPr>
          <p:grpSpPr>
            <a:xfrm>
              <a:off x="0" y="2745000"/>
              <a:ext cx="7228778" cy="491403"/>
              <a:chOff x="0" y="0"/>
              <a:chExt cx="7228777" cy="491402"/>
            </a:xfrm>
          </p:grpSpPr>
          <p:sp>
            <p:nvSpPr>
              <p:cNvPr id="541" name="Rounded Rectangle"/>
              <p:cNvSpPr/>
              <p:nvPr/>
            </p:nvSpPr>
            <p:spPr>
              <a:xfrm>
                <a:off x="0" y="-1"/>
                <a:ext cx="7228778" cy="49140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2" name="Absence of a limb or other body part"/>
              <p:cNvSpPr txBox="1"/>
              <p:nvPr/>
            </p:nvSpPr>
            <p:spPr>
              <a:xfrm>
                <a:off x="23987" y="17100"/>
                <a:ext cx="718080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Absence of a limb or other body part                          </a:t>
                </a:r>
              </a:p>
            </p:txBody>
          </p:sp>
        </p:grpSp>
        <p:grpSp>
          <p:nvGrpSpPr>
            <p:cNvPr id="546" name="Group"/>
            <p:cNvGrpSpPr/>
            <p:nvPr/>
          </p:nvGrpSpPr>
          <p:grpSpPr>
            <a:xfrm>
              <a:off x="0" y="3294001"/>
              <a:ext cx="7228778" cy="491403"/>
              <a:chOff x="0" y="0"/>
              <a:chExt cx="7228777" cy="491401"/>
            </a:xfrm>
          </p:grpSpPr>
          <p:sp>
            <p:nvSpPr>
              <p:cNvPr id="544" name="Rounded Rectangle"/>
              <p:cNvSpPr/>
              <p:nvPr/>
            </p:nvSpPr>
            <p:spPr>
              <a:xfrm>
                <a:off x="0" y="0"/>
                <a:ext cx="7228778" cy="49140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5" name="Speech impairments"/>
              <p:cNvSpPr txBox="1"/>
              <p:nvPr/>
            </p:nvSpPr>
            <p:spPr>
              <a:xfrm>
                <a:off x="23987" y="17100"/>
                <a:ext cx="718080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defTabSz="8890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Speech impairments</a:t>
                </a:r>
              </a:p>
            </p:txBody>
          </p:sp>
        </p:grpSp>
      </p:grpSp>
      <p:pic>
        <p:nvPicPr>
          <p:cNvPr id="548" name="Picture 6" descr="Picture 6"/>
          <p:cNvPicPr>
            <a:picLocks noChangeAspect="1"/>
          </p:cNvPicPr>
          <p:nvPr/>
        </p:nvPicPr>
        <p:blipFill>
          <a:blip r:embed="rId2"/>
          <a:srcRect t="4056" b="20934"/>
          <a:stretch>
            <a:fillRect/>
          </a:stretch>
        </p:blipFill>
        <p:spPr>
          <a:xfrm>
            <a:off x="7843983" y="1160026"/>
            <a:ext cx="3789083" cy="4113692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TextBox 4"/>
          <p:cNvSpPr txBox="1"/>
          <p:nvPr/>
        </p:nvSpPr>
        <p:spPr>
          <a:xfrm>
            <a:off x="7843983" y="5458298"/>
            <a:ext cx="378896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So Yes </a:t>
            </a:r>
          </a:p>
        </p:txBody>
      </p:sp>
      <p:pic>
        <p:nvPicPr>
          <p:cNvPr id="55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" y="5469147"/>
            <a:ext cx="1132590" cy="138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2"/>
                  <a:pt x="0" y="10797"/>
                </a:cubicBezTo>
                <a:cubicBezTo>
                  <a:pt x="0" y="16762"/>
                  <a:pt x="4836" y="21600"/>
                  <a:pt x="10800" y="21600"/>
                </a:cubicBezTo>
                <a:cubicBezTo>
                  <a:pt x="16764" y="21600"/>
                  <a:pt x="21600" y="16762"/>
                  <a:pt x="21600" y="10797"/>
                </a:cubicBezTo>
                <a:cubicBezTo>
                  <a:pt x="21600" y="4832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3" name="Title 1"/>
          <p:cNvSpPr txBox="1">
            <a:spLocks noGrp="1"/>
          </p:cNvSpPr>
          <p:nvPr>
            <p:ph type="title"/>
          </p:nvPr>
        </p:nvSpPr>
        <p:spPr>
          <a:xfrm>
            <a:off x="2275251" y="640080"/>
            <a:ext cx="7706467" cy="812908"/>
          </a:xfrm>
          <a:prstGeom prst="rect">
            <a:avLst/>
          </a:prstGeom>
        </p:spPr>
        <p:txBody>
          <a:bodyPr anchor="b"/>
          <a:lstStyle>
            <a:lvl1pPr defTabSz="868680">
              <a:defRPr sz="3600"/>
            </a:lvl1pPr>
          </a:lstStyle>
          <a:p>
            <a:r>
              <a:t>World Health Organization Groupings</a:t>
            </a:r>
          </a:p>
        </p:txBody>
      </p:sp>
      <p:grpSp>
        <p:nvGrpSpPr>
          <p:cNvPr id="556" name="sketch line"/>
          <p:cNvGrpSpPr/>
          <p:nvPr/>
        </p:nvGrpSpPr>
        <p:grpSpPr>
          <a:xfrm>
            <a:off x="643108" y="2357197"/>
            <a:ext cx="3255413" cy="46549"/>
            <a:chOff x="-67" y="-1"/>
            <a:chExt cx="3255411" cy="46547"/>
          </a:xfrm>
        </p:grpSpPr>
        <p:sp>
          <p:nvSpPr>
            <p:cNvPr id="554" name="Shape"/>
            <p:cNvSpPr/>
            <p:nvPr/>
          </p:nvSpPr>
          <p:spPr>
            <a:xfrm>
              <a:off x="101" y="4766"/>
              <a:ext cx="3255244" cy="39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3423" extrusionOk="0">
                  <a:moveTo>
                    <a:pt x="0" y="3696"/>
                  </a:moveTo>
                  <a:cubicBezTo>
                    <a:pt x="1937" y="10284"/>
                    <a:pt x="2410" y="6601"/>
                    <a:pt x="4104" y="3696"/>
                  </a:cubicBezTo>
                  <a:cubicBezTo>
                    <a:pt x="5798" y="791"/>
                    <a:pt x="6001" y="-2918"/>
                    <a:pt x="7775" y="3696"/>
                  </a:cubicBezTo>
                  <a:cubicBezTo>
                    <a:pt x="9549" y="10310"/>
                    <a:pt x="11574" y="7016"/>
                    <a:pt x="12527" y="3696"/>
                  </a:cubicBezTo>
                  <a:cubicBezTo>
                    <a:pt x="13479" y="376"/>
                    <a:pt x="15568" y="10898"/>
                    <a:pt x="16630" y="3696"/>
                  </a:cubicBezTo>
                  <a:cubicBezTo>
                    <a:pt x="17692" y="-3506"/>
                    <a:pt x="19840" y="14009"/>
                    <a:pt x="21597" y="3696"/>
                  </a:cubicBezTo>
                  <a:cubicBezTo>
                    <a:pt x="21596" y="5220"/>
                    <a:pt x="21600" y="6908"/>
                    <a:pt x="21597" y="9897"/>
                  </a:cubicBezTo>
                  <a:cubicBezTo>
                    <a:pt x="20706" y="9355"/>
                    <a:pt x="18310" y="18094"/>
                    <a:pt x="17278" y="9897"/>
                  </a:cubicBezTo>
                  <a:cubicBezTo>
                    <a:pt x="16246" y="1700"/>
                    <a:pt x="14493" y="10342"/>
                    <a:pt x="12527" y="9897"/>
                  </a:cubicBezTo>
                  <a:cubicBezTo>
                    <a:pt x="10560" y="9453"/>
                    <a:pt x="10277" y="6026"/>
                    <a:pt x="8855" y="9897"/>
                  </a:cubicBezTo>
                  <a:cubicBezTo>
                    <a:pt x="7433" y="13769"/>
                    <a:pt x="6609" y="6972"/>
                    <a:pt x="4535" y="9897"/>
                  </a:cubicBezTo>
                  <a:cubicBezTo>
                    <a:pt x="2462" y="12822"/>
                    <a:pt x="1318" y="9178"/>
                    <a:pt x="0" y="9897"/>
                  </a:cubicBezTo>
                  <a:cubicBezTo>
                    <a:pt x="6" y="6943"/>
                    <a:pt x="2" y="6036"/>
                    <a:pt x="0" y="3696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5" name="Shape"/>
            <p:cNvSpPr/>
            <p:nvPr/>
          </p:nvSpPr>
          <p:spPr>
            <a:xfrm>
              <a:off x="-68" y="-2"/>
              <a:ext cx="3255267" cy="46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860" extrusionOk="0">
                  <a:moveTo>
                    <a:pt x="0" y="5002"/>
                  </a:moveTo>
                  <a:cubicBezTo>
                    <a:pt x="1594" y="-2061"/>
                    <a:pt x="3066" y="-1263"/>
                    <a:pt x="4104" y="5002"/>
                  </a:cubicBezTo>
                  <a:cubicBezTo>
                    <a:pt x="5142" y="11267"/>
                    <a:pt x="6468" y="5652"/>
                    <a:pt x="8424" y="5002"/>
                  </a:cubicBezTo>
                  <a:cubicBezTo>
                    <a:pt x="10380" y="4352"/>
                    <a:pt x="11503" y="8398"/>
                    <a:pt x="12960" y="5002"/>
                  </a:cubicBezTo>
                  <a:cubicBezTo>
                    <a:pt x="14416" y="1605"/>
                    <a:pt x="16283" y="9477"/>
                    <a:pt x="17495" y="5002"/>
                  </a:cubicBezTo>
                  <a:cubicBezTo>
                    <a:pt x="18707" y="527"/>
                    <a:pt x="20712" y="6725"/>
                    <a:pt x="21599" y="5002"/>
                  </a:cubicBezTo>
                  <a:cubicBezTo>
                    <a:pt x="21594" y="7606"/>
                    <a:pt x="21596" y="8873"/>
                    <a:pt x="21599" y="10840"/>
                  </a:cubicBezTo>
                  <a:cubicBezTo>
                    <a:pt x="20494" y="12409"/>
                    <a:pt x="17833" y="7370"/>
                    <a:pt x="16847" y="10840"/>
                  </a:cubicBezTo>
                  <a:cubicBezTo>
                    <a:pt x="15862" y="14310"/>
                    <a:pt x="14183" y="2142"/>
                    <a:pt x="12096" y="10840"/>
                  </a:cubicBezTo>
                  <a:cubicBezTo>
                    <a:pt x="10009" y="19539"/>
                    <a:pt x="9731" y="11510"/>
                    <a:pt x="7776" y="10840"/>
                  </a:cubicBezTo>
                  <a:cubicBezTo>
                    <a:pt x="5821" y="10171"/>
                    <a:pt x="3723" y="17019"/>
                    <a:pt x="0" y="10840"/>
                  </a:cubicBezTo>
                  <a:cubicBezTo>
                    <a:pt x="0" y="8987"/>
                    <a:pt x="-1" y="7074"/>
                    <a:pt x="0" y="5002"/>
                  </a:cubicBezTo>
                  <a:close/>
                </a:path>
              </a:pathLst>
            </a:custGeom>
            <a:noFill/>
            <a:ln w="381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30934" y="2513200"/>
            <a:ext cx="5427169" cy="3695577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Body functions and structure                                                 </a:t>
            </a:r>
          </a:p>
          <a:p>
            <a:pPr>
              <a:defRPr sz="2400"/>
            </a:pPr>
            <a:r>
              <a:t>Tasks and actions by individuals and participation and involvement                                                </a:t>
            </a:r>
          </a:p>
          <a:p>
            <a:pPr>
              <a:defRPr sz="2400"/>
            </a:pPr>
            <a:r>
              <a:t>Severity and environmental factors</a:t>
            </a:r>
          </a:p>
        </p:txBody>
      </p:sp>
      <p:grpSp>
        <p:nvGrpSpPr>
          <p:cNvPr id="560" name="Picture 3"/>
          <p:cNvGrpSpPr/>
          <p:nvPr/>
        </p:nvGrpSpPr>
        <p:grpSpPr>
          <a:xfrm>
            <a:off x="7586505" y="2485746"/>
            <a:ext cx="3255325" cy="2282235"/>
            <a:chOff x="0" y="0"/>
            <a:chExt cx="3255324" cy="2282233"/>
          </a:xfrm>
        </p:grpSpPr>
        <p:sp>
          <p:nvSpPr>
            <p:cNvPr id="558" name="Rectangle"/>
            <p:cNvSpPr/>
            <p:nvPr/>
          </p:nvSpPr>
          <p:spPr>
            <a:xfrm>
              <a:off x="-1" y="0"/>
              <a:ext cx="3255326" cy="228223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59" name="image38.png" descr="image3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3255326" cy="2282235"/>
            </a:xfrm>
            <a:prstGeom prst="rect">
              <a:avLst/>
            </a:prstGeom>
            <a:ln w="444500" cap="sq">
              <a:solidFill>
                <a:srgbClr val="000000"/>
              </a:solidFill>
              <a:prstDash val="solid"/>
              <a:miter lim="800000"/>
            </a:ln>
            <a:effectLst>
              <a:outerShdw blurRad="254000" dist="190500" dir="27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56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" y="5612920"/>
            <a:ext cx="1075084" cy="1239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2" y="0"/>
                  <a:pt x="0" y="4832"/>
                  <a:pt x="0" y="10797"/>
                </a:cubicBezTo>
                <a:cubicBezTo>
                  <a:pt x="0" y="16760"/>
                  <a:pt x="4832" y="21600"/>
                  <a:pt x="10796" y="21600"/>
                </a:cubicBezTo>
                <a:cubicBezTo>
                  <a:pt x="16760" y="21600"/>
                  <a:pt x="21600" y="16760"/>
                  <a:pt x="21600" y="10797"/>
                </a:cubicBezTo>
                <a:cubicBezTo>
                  <a:pt x="21600" y="4832"/>
                  <a:pt x="16760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Rectangle 21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4" name="Title 1"/>
          <p:cNvSpPr txBox="1">
            <a:spLocks noGrp="1"/>
          </p:cNvSpPr>
          <p:nvPr>
            <p:ph type="title"/>
          </p:nvPr>
        </p:nvSpPr>
        <p:spPr>
          <a:xfrm>
            <a:off x="640080" y="329182"/>
            <a:ext cx="10169839" cy="927506"/>
          </a:xfrm>
          <a:prstGeom prst="rect">
            <a:avLst/>
          </a:prstGeom>
        </p:spPr>
        <p:txBody>
          <a:bodyPr anchor="b"/>
          <a:lstStyle>
            <a:lvl1pPr defTabSz="905255">
              <a:defRPr sz="4300"/>
            </a:lvl1pPr>
          </a:lstStyle>
          <a:p>
            <a:r>
              <a:t>U.S. Department of Education Groupings</a:t>
            </a:r>
          </a:p>
        </p:txBody>
      </p:sp>
      <p:grpSp>
        <p:nvGrpSpPr>
          <p:cNvPr id="567" name="sketch line"/>
          <p:cNvGrpSpPr/>
          <p:nvPr/>
        </p:nvGrpSpPr>
        <p:grpSpPr>
          <a:xfrm>
            <a:off x="758763" y="2375349"/>
            <a:ext cx="4244049" cy="55237"/>
            <a:chOff x="-82" y="-1"/>
            <a:chExt cx="4244047" cy="55235"/>
          </a:xfrm>
        </p:grpSpPr>
        <p:sp>
          <p:nvSpPr>
            <p:cNvPr id="565" name="Shape"/>
            <p:cNvSpPr/>
            <p:nvPr/>
          </p:nvSpPr>
          <p:spPr>
            <a:xfrm>
              <a:off x="-83" y="6523"/>
              <a:ext cx="4243779" cy="4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4183" extrusionOk="0">
                  <a:moveTo>
                    <a:pt x="0" y="4034"/>
                  </a:moveTo>
                  <a:cubicBezTo>
                    <a:pt x="732" y="8876"/>
                    <a:pt x="1358" y="8357"/>
                    <a:pt x="2654" y="4034"/>
                  </a:cubicBezTo>
                  <a:cubicBezTo>
                    <a:pt x="3950" y="-289"/>
                    <a:pt x="4146" y="-1022"/>
                    <a:pt x="5091" y="4034"/>
                  </a:cubicBezTo>
                  <a:cubicBezTo>
                    <a:pt x="6037" y="9089"/>
                    <a:pt x="6884" y="-2811"/>
                    <a:pt x="7745" y="4034"/>
                  </a:cubicBezTo>
                  <a:cubicBezTo>
                    <a:pt x="8605" y="10878"/>
                    <a:pt x="9617" y="5743"/>
                    <a:pt x="10830" y="4034"/>
                  </a:cubicBezTo>
                  <a:cubicBezTo>
                    <a:pt x="12043" y="2324"/>
                    <a:pt x="13338" y="-4118"/>
                    <a:pt x="14131" y="4034"/>
                  </a:cubicBezTo>
                  <a:cubicBezTo>
                    <a:pt x="14925" y="12186"/>
                    <a:pt x="15939" y="-3267"/>
                    <a:pt x="17649" y="4034"/>
                  </a:cubicBezTo>
                  <a:cubicBezTo>
                    <a:pt x="19358" y="11334"/>
                    <a:pt x="20447" y="4928"/>
                    <a:pt x="21598" y="4034"/>
                  </a:cubicBezTo>
                  <a:cubicBezTo>
                    <a:pt x="21596" y="5828"/>
                    <a:pt x="21598" y="7462"/>
                    <a:pt x="21598" y="9359"/>
                  </a:cubicBezTo>
                  <a:cubicBezTo>
                    <a:pt x="20449" y="2351"/>
                    <a:pt x="19516" y="7928"/>
                    <a:pt x="18297" y="9359"/>
                  </a:cubicBezTo>
                  <a:cubicBezTo>
                    <a:pt x="17077" y="10789"/>
                    <a:pt x="16308" y="4869"/>
                    <a:pt x="14779" y="9359"/>
                  </a:cubicBezTo>
                  <a:cubicBezTo>
                    <a:pt x="13251" y="13848"/>
                    <a:pt x="12857" y="17482"/>
                    <a:pt x="11262" y="9359"/>
                  </a:cubicBezTo>
                  <a:cubicBezTo>
                    <a:pt x="9667" y="1235"/>
                    <a:pt x="10008" y="12679"/>
                    <a:pt x="8825" y="9359"/>
                  </a:cubicBezTo>
                  <a:cubicBezTo>
                    <a:pt x="7641" y="6038"/>
                    <a:pt x="6839" y="7671"/>
                    <a:pt x="5523" y="9359"/>
                  </a:cubicBezTo>
                  <a:cubicBezTo>
                    <a:pt x="4208" y="11046"/>
                    <a:pt x="3961" y="14401"/>
                    <a:pt x="2654" y="9359"/>
                  </a:cubicBezTo>
                  <a:cubicBezTo>
                    <a:pt x="1347" y="4316"/>
                    <a:pt x="612" y="5277"/>
                    <a:pt x="0" y="9359"/>
                  </a:cubicBezTo>
                  <a:cubicBezTo>
                    <a:pt x="4" y="7178"/>
                    <a:pt x="-2" y="6416"/>
                    <a:pt x="0" y="403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6" name="Shape"/>
            <p:cNvSpPr/>
            <p:nvPr/>
          </p:nvSpPr>
          <p:spPr>
            <a:xfrm>
              <a:off x="27" y="-2"/>
              <a:ext cx="4243939" cy="46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14334" extrusionOk="0">
                  <a:moveTo>
                    <a:pt x="0" y="6315"/>
                  </a:moveTo>
                  <a:cubicBezTo>
                    <a:pt x="1086" y="-195"/>
                    <a:pt x="1565" y="700"/>
                    <a:pt x="2437" y="6315"/>
                  </a:cubicBezTo>
                  <a:cubicBezTo>
                    <a:pt x="3310" y="11930"/>
                    <a:pt x="4229" y="-267"/>
                    <a:pt x="4874" y="6315"/>
                  </a:cubicBezTo>
                  <a:cubicBezTo>
                    <a:pt x="5519" y="12897"/>
                    <a:pt x="6624" y="14102"/>
                    <a:pt x="7743" y="6315"/>
                  </a:cubicBezTo>
                  <a:cubicBezTo>
                    <a:pt x="8863" y="-1472"/>
                    <a:pt x="10026" y="-2716"/>
                    <a:pt x="11260" y="6315"/>
                  </a:cubicBezTo>
                  <a:cubicBezTo>
                    <a:pt x="12494" y="15346"/>
                    <a:pt x="13021" y="4829"/>
                    <a:pt x="13913" y="6315"/>
                  </a:cubicBezTo>
                  <a:cubicBezTo>
                    <a:pt x="14805" y="7802"/>
                    <a:pt x="15761" y="2159"/>
                    <a:pt x="16566" y="6315"/>
                  </a:cubicBezTo>
                  <a:cubicBezTo>
                    <a:pt x="17371" y="10471"/>
                    <a:pt x="20253" y="3178"/>
                    <a:pt x="21594" y="6315"/>
                  </a:cubicBezTo>
                  <a:cubicBezTo>
                    <a:pt x="21599" y="9097"/>
                    <a:pt x="21592" y="9216"/>
                    <a:pt x="21594" y="11983"/>
                  </a:cubicBezTo>
                  <a:cubicBezTo>
                    <a:pt x="20654" y="15999"/>
                    <a:pt x="19899" y="7294"/>
                    <a:pt x="18294" y="11983"/>
                  </a:cubicBezTo>
                  <a:cubicBezTo>
                    <a:pt x="16689" y="16673"/>
                    <a:pt x="16894" y="5083"/>
                    <a:pt x="15641" y="11983"/>
                  </a:cubicBezTo>
                  <a:cubicBezTo>
                    <a:pt x="14387" y="18884"/>
                    <a:pt x="14083" y="6893"/>
                    <a:pt x="12988" y="11983"/>
                  </a:cubicBezTo>
                  <a:cubicBezTo>
                    <a:pt x="11893" y="17074"/>
                    <a:pt x="11103" y="12367"/>
                    <a:pt x="9687" y="11983"/>
                  </a:cubicBezTo>
                  <a:cubicBezTo>
                    <a:pt x="8270" y="11599"/>
                    <a:pt x="7927" y="13808"/>
                    <a:pt x="6170" y="11983"/>
                  </a:cubicBezTo>
                  <a:cubicBezTo>
                    <a:pt x="4413" y="10159"/>
                    <a:pt x="4450" y="11159"/>
                    <a:pt x="3733" y="11983"/>
                  </a:cubicBezTo>
                  <a:cubicBezTo>
                    <a:pt x="3016" y="12808"/>
                    <a:pt x="934" y="10888"/>
                    <a:pt x="0" y="11983"/>
                  </a:cubicBezTo>
                  <a:cubicBezTo>
                    <a:pt x="-1" y="10723"/>
                    <a:pt x="3" y="8118"/>
                    <a:pt x="0" y="6315"/>
                  </a:cubicBezTo>
                  <a:close/>
                </a:path>
              </a:pathLst>
            </a:custGeom>
            <a:noFill/>
            <a:ln w="4127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6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276215" y="2821643"/>
            <a:ext cx="11780957" cy="5596304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Learning disabilities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Autism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Visual impairments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Orthopedic impairments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Traumatic brain injury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Emotional disturbances</a:t>
            </a:r>
          </a:p>
        </p:txBody>
      </p:sp>
      <p:pic>
        <p:nvPicPr>
          <p:cNvPr id="569" name="Picture 4" descr="Picture 4"/>
          <p:cNvPicPr>
            <a:picLocks noChangeAspect="1"/>
          </p:cNvPicPr>
          <p:nvPr/>
        </p:nvPicPr>
        <p:blipFill>
          <a:blip r:embed="rId2"/>
          <a:srcRect r="12"/>
          <a:stretch>
            <a:fillRect/>
          </a:stretch>
        </p:blipFill>
        <p:spPr>
          <a:xfrm>
            <a:off x="683" y="5599869"/>
            <a:ext cx="1038226" cy="1264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2"/>
                  <a:pt x="0" y="10797"/>
                </a:cubicBezTo>
                <a:cubicBezTo>
                  <a:pt x="0" y="16760"/>
                  <a:pt x="4835" y="21600"/>
                  <a:pt x="10800" y="21600"/>
                </a:cubicBezTo>
                <a:cubicBezTo>
                  <a:pt x="16765" y="21600"/>
                  <a:pt x="21600" y="16760"/>
                  <a:pt x="21600" y="10797"/>
                </a:cubicBezTo>
                <a:cubicBezTo>
                  <a:pt x="21600" y="4832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73" name="Picture 3"/>
          <p:cNvGrpSpPr/>
          <p:nvPr/>
        </p:nvGrpSpPr>
        <p:grpSpPr>
          <a:xfrm>
            <a:off x="7317215" y="2272255"/>
            <a:ext cx="3393063" cy="2873731"/>
            <a:chOff x="0" y="0"/>
            <a:chExt cx="3393061" cy="2873730"/>
          </a:xfrm>
        </p:grpSpPr>
        <p:sp>
          <p:nvSpPr>
            <p:cNvPr id="570" name="Rectangle"/>
            <p:cNvSpPr/>
            <p:nvPr/>
          </p:nvSpPr>
          <p:spPr>
            <a:xfrm>
              <a:off x="177142" y="177142"/>
              <a:ext cx="3038778" cy="25194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71" name="image39.png" descr="image39.png"/>
            <p:cNvPicPr>
              <a:picLocks noChangeAspect="1"/>
            </p:cNvPicPr>
            <p:nvPr/>
          </p:nvPicPr>
          <p:blipFill>
            <a:blip r:embed="rId3"/>
            <a:srcRect l="13281" r="8983" b="1852"/>
            <a:stretch>
              <a:fillRect/>
            </a:stretch>
          </p:blipFill>
          <p:spPr>
            <a:xfrm>
              <a:off x="177142" y="325225"/>
              <a:ext cx="3038779" cy="237136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190500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72" name="Rectangle"/>
            <p:cNvSpPr/>
            <p:nvPr/>
          </p:nvSpPr>
          <p:spPr>
            <a:xfrm>
              <a:off x="0" y="-1"/>
              <a:ext cx="3393063" cy="2873731"/>
            </a:xfrm>
            <a:prstGeom prst="rect">
              <a:avLst/>
            </a:prstGeom>
            <a:noFill/>
            <a:ln w="44450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itle 1"/>
          <p:cNvSpPr txBox="1">
            <a:spLocks noGrp="1"/>
          </p:cNvSpPr>
          <p:nvPr>
            <p:ph type="title"/>
          </p:nvPr>
        </p:nvSpPr>
        <p:spPr>
          <a:xfrm>
            <a:off x="287221" y="246759"/>
            <a:ext cx="5808781" cy="117504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Paralympic Committee Groupings</a:t>
            </a:r>
          </a:p>
        </p:txBody>
      </p:sp>
      <p:grpSp>
        <p:nvGrpSpPr>
          <p:cNvPr id="600" name="Content Placeholder 2"/>
          <p:cNvGrpSpPr/>
          <p:nvPr/>
        </p:nvGrpSpPr>
        <p:grpSpPr>
          <a:xfrm>
            <a:off x="-327" y="1826752"/>
            <a:ext cx="7692215" cy="3533762"/>
            <a:chOff x="0" y="0"/>
            <a:chExt cx="7692214" cy="3533761"/>
          </a:xfrm>
        </p:grpSpPr>
        <p:grpSp>
          <p:nvGrpSpPr>
            <p:cNvPr id="578" name="Group"/>
            <p:cNvGrpSpPr/>
            <p:nvPr/>
          </p:nvGrpSpPr>
          <p:grpSpPr>
            <a:xfrm>
              <a:off x="0" y="-1"/>
              <a:ext cx="7692215" cy="548641"/>
              <a:chOff x="0" y="0"/>
              <a:chExt cx="7692214" cy="548640"/>
            </a:xfrm>
          </p:grpSpPr>
          <p:sp>
            <p:nvSpPr>
              <p:cNvPr id="576" name="Rounded Rectangle"/>
              <p:cNvSpPr/>
              <p:nvPr/>
            </p:nvSpPr>
            <p:spPr>
              <a:xfrm>
                <a:off x="0" y="90045"/>
                <a:ext cx="7692215" cy="36855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7" name="impaired muscle power, such as from a spinal injury"/>
              <p:cNvSpPr txBox="1"/>
              <p:nvPr/>
            </p:nvSpPr>
            <p:spPr>
              <a:xfrm>
                <a:off x="17991" y="0"/>
                <a:ext cx="7656232" cy="548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impaired muscle power, such as from a spinal injury                                                                 </a:t>
                </a:r>
              </a:p>
            </p:txBody>
          </p:sp>
        </p:grpSp>
        <p:grpSp>
          <p:nvGrpSpPr>
            <p:cNvPr id="581" name="Group"/>
            <p:cNvGrpSpPr/>
            <p:nvPr/>
          </p:nvGrpSpPr>
          <p:grpSpPr>
            <a:xfrm>
              <a:off x="0" y="411749"/>
              <a:ext cx="7692215" cy="548641"/>
              <a:chOff x="0" y="0"/>
              <a:chExt cx="7692214" cy="548640"/>
            </a:xfrm>
          </p:grpSpPr>
          <p:sp>
            <p:nvSpPr>
              <p:cNvPr id="579" name="Rounded Rectangle"/>
              <p:cNvSpPr/>
              <p:nvPr/>
            </p:nvSpPr>
            <p:spPr>
              <a:xfrm>
                <a:off x="0" y="90045"/>
                <a:ext cx="7692215" cy="36855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0" name="impaired range of movement, as from arthritis"/>
              <p:cNvSpPr txBox="1"/>
              <p:nvPr/>
            </p:nvSpPr>
            <p:spPr>
              <a:xfrm>
                <a:off x="17991" y="-1"/>
                <a:ext cx="7656232" cy="548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impaired range of movement, as from arthritis                                                                                        </a:t>
                </a:r>
              </a:p>
            </p:txBody>
          </p:sp>
        </p:grpSp>
        <p:grpSp>
          <p:nvGrpSpPr>
            <p:cNvPr id="584" name="Group"/>
            <p:cNvGrpSpPr/>
            <p:nvPr/>
          </p:nvGrpSpPr>
          <p:grpSpPr>
            <a:xfrm>
              <a:off x="0" y="823500"/>
              <a:ext cx="7692215" cy="548641"/>
              <a:chOff x="0" y="0"/>
              <a:chExt cx="7692214" cy="548640"/>
            </a:xfrm>
          </p:grpSpPr>
          <p:sp>
            <p:nvSpPr>
              <p:cNvPr id="582" name="Rounded Rectangle"/>
              <p:cNvSpPr/>
              <p:nvPr/>
            </p:nvSpPr>
            <p:spPr>
              <a:xfrm>
                <a:off x="0" y="90045"/>
                <a:ext cx="7692215" cy="36855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3" name="limb deficiency, total or partial absence of limbs"/>
              <p:cNvSpPr txBox="1"/>
              <p:nvPr/>
            </p:nvSpPr>
            <p:spPr>
              <a:xfrm>
                <a:off x="17991" y="-1"/>
                <a:ext cx="7656232" cy="548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limb deficiency, total or partial absence of limbs                                                                                       </a:t>
                </a:r>
              </a:p>
            </p:txBody>
          </p:sp>
        </p:grpSp>
        <p:grpSp>
          <p:nvGrpSpPr>
            <p:cNvPr id="587" name="Group"/>
            <p:cNvGrpSpPr/>
            <p:nvPr/>
          </p:nvGrpSpPr>
          <p:grpSpPr>
            <a:xfrm>
              <a:off x="0" y="1235249"/>
              <a:ext cx="7692215" cy="548641"/>
              <a:chOff x="0" y="0"/>
              <a:chExt cx="7692214" cy="548640"/>
            </a:xfrm>
          </p:grpSpPr>
          <p:sp>
            <p:nvSpPr>
              <p:cNvPr id="585" name="Rounded Rectangle"/>
              <p:cNvSpPr/>
              <p:nvPr/>
            </p:nvSpPr>
            <p:spPr>
              <a:xfrm>
                <a:off x="0" y="90045"/>
                <a:ext cx="7692215" cy="36855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6" name="leg length, the shortening of a bone"/>
              <p:cNvSpPr txBox="1"/>
              <p:nvPr/>
            </p:nvSpPr>
            <p:spPr>
              <a:xfrm>
                <a:off x="17991" y="-1"/>
                <a:ext cx="7656232" cy="548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leg length, the shortening of a bone                                                                                                   </a:t>
                </a:r>
              </a:p>
            </p:txBody>
          </p:sp>
        </p:grpSp>
        <p:grpSp>
          <p:nvGrpSpPr>
            <p:cNvPr id="590" name="Group"/>
            <p:cNvGrpSpPr/>
            <p:nvPr/>
          </p:nvGrpSpPr>
          <p:grpSpPr>
            <a:xfrm>
              <a:off x="0" y="1737045"/>
              <a:ext cx="7692215" cy="368552"/>
              <a:chOff x="0" y="0"/>
              <a:chExt cx="7692214" cy="368551"/>
            </a:xfrm>
          </p:grpSpPr>
          <p:sp>
            <p:nvSpPr>
              <p:cNvPr id="588" name="Rounded Rectangle"/>
              <p:cNvSpPr/>
              <p:nvPr/>
            </p:nvSpPr>
            <p:spPr>
              <a:xfrm>
                <a:off x="0" y="-1"/>
                <a:ext cx="7692215" cy="36855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9" name="short stature"/>
              <p:cNvSpPr txBox="1"/>
              <p:nvPr/>
            </p:nvSpPr>
            <p:spPr>
              <a:xfrm>
                <a:off x="17991" y="12824"/>
                <a:ext cx="7656232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short stature                                                                                                                 </a:t>
                </a:r>
              </a:p>
            </p:txBody>
          </p:sp>
        </p:grpSp>
        <p:grpSp>
          <p:nvGrpSpPr>
            <p:cNvPr id="593" name="Group"/>
            <p:cNvGrpSpPr/>
            <p:nvPr/>
          </p:nvGrpSpPr>
          <p:grpSpPr>
            <a:xfrm>
              <a:off x="0" y="2058750"/>
              <a:ext cx="7692215" cy="548641"/>
              <a:chOff x="0" y="0"/>
              <a:chExt cx="7692214" cy="548640"/>
            </a:xfrm>
          </p:grpSpPr>
          <p:sp>
            <p:nvSpPr>
              <p:cNvPr id="591" name="Rounded Rectangle"/>
              <p:cNvSpPr/>
              <p:nvPr/>
            </p:nvSpPr>
            <p:spPr>
              <a:xfrm>
                <a:off x="0" y="90045"/>
                <a:ext cx="7692215" cy="36855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2" name="hypertonia, the inability of a muscle to stretch"/>
              <p:cNvSpPr txBox="1"/>
              <p:nvPr/>
            </p:nvSpPr>
            <p:spPr>
              <a:xfrm>
                <a:off x="17991" y="-1"/>
                <a:ext cx="7656232" cy="548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hypertonia, the inability of a muscle to stretch                                                                                      </a:t>
                </a:r>
              </a:p>
            </p:txBody>
          </p:sp>
        </p:grpSp>
        <p:grpSp>
          <p:nvGrpSpPr>
            <p:cNvPr id="596" name="Group"/>
            <p:cNvGrpSpPr/>
            <p:nvPr/>
          </p:nvGrpSpPr>
          <p:grpSpPr>
            <a:xfrm>
              <a:off x="0" y="2470500"/>
              <a:ext cx="7692215" cy="548641"/>
              <a:chOff x="0" y="0"/>
              <a:chExt cx="7692214" cy="548640"/>
            </a:xfrm>
          </p:grpSpPr>
          <p:sp>
            <p:nvSpPr>
              <p:cNvPr id="594" name="Rounded Rectangle"/>
              <p:cNvSpPr/>
              <p:nvPr/>
            </p:nvSpPr>
            <p:spPr>
              <a:xfrm>
                <a:off x="0" y="90045"/>
                <a:ext cx="7692215" cy="36855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5" name="ataxia, lack of coordination such as in CA and MS"/>
              <p:cNvSpPr txBox="1"/>
              <p:nvPr/>
            </p:nvSpPr>
            <p:spPr>
              <a:xfrm>
                <a:off x="17991" y="-1"/>
                <a:ext cx="7656232" cy="548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ataxia, lack of coordination such as in CA and MS                                                                          </a:t>
                </a:r>
              </a:p>
            </p:txBody>
          </p:sp>
        </p:grpSp>
        <p:grpSp>
          <p:nvGrpSpPr>
            <p:cNvPr id="599" name="Group"/>
            <p:cNvGrpSpPr/>
            <p:nvPr/>
          </p:nvGrpSpPr>
          <p:grpSpPr>
            <a:xfrm>
              <a:off x="0" y="2779380"/>
              <a:ext cx="7692215" cy="754381"/>
              <a:chOff x="0" y="0"/>
              <a:chExt cx="7692214" cy="754379"/>
            </a:xfrm>
          </p:grpSpPr>
          <p:sp>
            <p:nvSpPr>
              <p:cNvPr id="597" name="Rounded Rectangle"/>
              <p:cNvSpPr/>
              <p:nvPr/>
            </p:nvSpPr>
            <p:spPr>
              <a:xfrm>
                <a:off x="0" y="192915"/>
                <a:ext cx="7692215" cy="36855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8" name="visual impairment"/>
              <p:cNvSpPr txBox="1"/>
              <p:nvPr/>
            </p:nvSpPr>
            <p:spPr>
              <a:xfrm>
                <a:off x="17991" y="-1"/>
                <a:ext cx="7656232" cy="7543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visual impairment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    </a:r>
              </a:p>
            </p:txBody>
          </p:sp>
        </p:grpSp>
      </p:grpSp>
      <p:pic>
        <p:nvPicPr>
          <p:cNvPr id="60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339" y="272482"/>
            <a:ext cx="1305256" cy="1496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9" y="0"/>
                </a:moveTo>
                <a:cubicBezTo>
                  <a:pt x="1611" y="0"/>
                  <a:pt x="0" y="1405"/>
                  <a:pt x="0" y="3140"/>
                </a:cubicBezTo>
                <a:lnTo>
                  <a:pt x="0" y="18460"/>
                </a:lnTo>
                <a:cubicBezTo>
                  <a:pt x="0" y="20195"/>
                  <a:pt x="1611" y="21600"/>
                  <a:pt x="3599" y="21600"/>
                </a:cubicBezTo>
                <a:lnTo>
                  <a:pt x="18001" y="21600"/>
                </a:lnTo>
                <a:cubicBezTo>
                  <a:pt x="19989" y="21600"/>
                  <a:pt x="21600" y="20195"/>
                  <a:pt x="21600" y="18460"/>
                </a:cubicBezTo>
                <a:lnTo>
                  <a:pt x="21600" y="3140"/>
                </a:lnTo>
                <a:cubicBezTo>
                  <a:pt x="21600" y="1405"/>
                  <a:pt x="19989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grpSp>
        <p:nvGrpSpPr>
          <p:cNvPr id="604" name="Group 8"/>
          <p:cNvGrpSpPr/>
          <p:nvPr/>
        </p:nvGrpSpPr>
        <p:grpSpPr>
          <a:xfrm>
            <a:off x="12068638" y="-1"/>
            <a:ext cx="123363" cy="6858003"/>
            <a:chOff x="0" y="0"/>
            <a:chExt cx="123362" cy="6858001"/>
          </a:xfrm>
        </p:grpSpPr>
        <p:sp>
          <p:nvSpPr>
            <p:cNvPr id="602" name="Rectangle 9"/>
            <p:cNvSpPr/>
            <p:nvPr/>
          </p:nvSpPr>
          <p:spPr>
            <a:xfrm flipH="1">
              <a:off x="0" y="0"/>
              <a:ext cx="123363" cy="6858001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3" name="Rectangle 10"/>
            <p:cNvSpPr/>
            <p:nvPr/>
          </p:nvSpPr>
          <p:spPr>
            <a:xfrm flipH="1">
              <a:off x="0" y="3527552"/>
              <a:ext cx="123363" cy="3330450"/>
            </a:xfrm>
            <a:prstGeom prst="rect">
              <a:avLst/>
            </a:prstGeom>
            <a:gradFill flip="none" rotWithShape="1">
              <a:gsLst>
                <a:gs pos="19000">
                  <a:srgbClr val="D86ECC">
                    <a:alpha val="0"/>
                  </a:srgbClr>
                </a:gs>
                <a:gs pos="100000">
                  <a:srgbClr val="D86ECC"/>
                </a:gs>
              </a:gsLst>
              <a:lin ang="6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605" name="Picture 4" descr="Picture 4"/>
          <p:cNvPicPr>
            <a:picLocks noChangeAspect="1"/>
          </p:cNvPicPr>
          <p:nvPr/>
        </p:nvPicPr>
        <p:blipFill>
          <a:blip r:embed="rId3"/>
          <a:srcRect r="2" b="10"/>
          <a:stretch>
            <a:fillRect/>
          </a:stretch>
        </p:blipFill>
        <p:spPr>
          <a:xfrm>
            <a:off x="1609" y="5324113"/>
            <a:ext cx="1265239" cy="1527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06" name="Picture 17" descr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972" y="1838919"/>
            <a:ext cx="2401280" cy="3180161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607" name="TextBox 27"/>
          <p:cNvSpPr txBox="1"/>
          <p:nvPr/>
        </p:nvSpPr>
        <p:spPr>
          <a:xfrm>
            <a:off x="8543131" y="5097272"/>
            <a:ext cx="5921587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Jessica Smith</a:t>
            </a:r>
          </a:p>
          <a:p>
            <a:r>
              <a:t>Australian Paralympic swimmer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defTabSz="850391">
              <a:defRPr sz="4000" b="1"/>
            </a:lvl1pPr>
          </a:lstStyle>
          <a:p>
            <a:r>
              <a:t>Elevate Multi Sport &amp; Elevate Women 4 Tri</a:t>
            </a:r>
          </a:p>
        </p:txBody>
      </p:sp>
      <p:sp>
        <p:nvSpPr>
          <p:cNvPr id="61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81974" y="1394303"/>
            <a:ext cx="10371826" cy="4725153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Paratriathlon and cycling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Coaching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Training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Nutrition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Gear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Community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Competition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Inclusion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Diversity </a:t>
            </a:r>
          </a:p>
        </p:txBody>
      </p:sp>
      <p:pic>
        <p:nvPicPr>
          <p:cNvPr id="61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856" y="1552628"/>
            <a:ext cx="3451470" cy="2243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105" y="3975560"/>
            <a:ext cx="3977676" cy="2707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Picture 5" descr="Picture 5"/>
          <p:cNvPicPr>
            <a:picLocks noChangeAspect="1"/>
          </p:cNvPicPr>
          <p:nvPr/>
        </p:nvPicPr>
        <p:blipFill>
          <a:blip r:embed="rId4"/>
          <a:srcRect r="3" b="4"/>
          <a:stretch>
            <a:fillRect/>
          </a:stretch>
        </p:blipFill>
        <p:spPr>
          <a:xfrm>
            <a:off x="9758502" y="1242203"/>
            <a:ext cx="1617663" cy="2547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7"/>
                  <a:pt x="0" y="10802"/>
                </a:cubicBezTo>
                <a:cubicBezTo>
                  <a:pt x="0" y="16767"/>
                  <a:pt x="4835" y="21600"/>
                  <a:pt x="10800" y="21600"/>
                </a:cubicBezTo>
                <a:cubicBezTo>
                  <a:pt x="16765" y="21600"/>
                  <a:pt x="21600" y="16767"/>
                  <a:pt x="21600" y="10802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614" name="Picture 6" descr="Picture 6"/>
          <p:cNvPicPr>
            <a:picLocks noChangeAspect="1"/>
          </p:cNvPicPr>
          <p:nvPr/>
        </p:nvPicPr>
        <p:blipFill>
          <a:blip r:embed="rId5"/>
          <a:srcRect r="4" b="6"/>
          <a:stretch>
            <a:fillRect/>
          </a:stretch>
        </p:blipFill>
        <p:spPr>
          <a:xfrm>
            <a:off x="1608" y="5325372"/>
            <a:ext cx="1218805" cy="1526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4839" y="0"/>
                  <a:pt x="0" y="4838"/>
                  <a:pt x="0" y="10803"/>
                </a:cubicBezTo>
                <a:cubicBezTo>
                  <a:pt x="0" y="16768"/>
                  <a:pt x="4839" y="21600"/>
                  <a:pt x="10804" y="21600"/>
                </a:cubicBezTo>
                <a:cubicBezTo>
                  <a:pt x="16768" y="21600"/>
                  <a:pt x="21600" y="16768"/>
                  <a:pt x="21600" y="10803"/>
                </a:cubicBezTo>
                <a:cubicBezTo>
                  <a:pt x="21600" y="4838"/>
                  <a:pt x="16768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15" name="TextBox 8"/>
          <p:cNvSpPr txBox="1"/>
          <p:nvPr/>
        </p:nvSpPr>
        <p:spPr>
          <a:xfrm>
            <a:off x="9500982" y="4146733"/>
            <a:ext cx="3355488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Deborah Carabet</a:t>
            </a:r>
          </a:p>
          <a:p>
            <a:r>
              <a:t> Founder/Coach/Owner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Rectangle 8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8" name="Title 1"/>
          <p:cNvSpPr txBox="1">
            <a:spLocks noGrp="1"/>
          </p:cNvSpPr>
          <p:nvPr>
            <p:ph type="title"/>
          </p:nvPr>
        </p:nvSpPr>
        <p:spPr>
          <a:xfrm>
            <a:off x="640080" y="325368"/>
            <a:ext cx="4368602" cy="1956843"/>
          </a:xfrm>
          <a:prstGeom prst="rect">
            <a:avLst/>
          </a:prstGeom>
        </p:spPr>
        <p:txBody>
          <a:bodyPr anchor="b"/>
          <a:lstStyle>
            <a:lvl1pPr defTabSz="877822">
              <a:defRPr sz="4800"/>
            </a:lvl1pPr>
          </a:lstStyle>
          <a:p>
            <a:r>
              <a:t>Rolland's Three Categories</a:t>
            </a:r>
          </a:p>
        </p:txBody>
      </p:sp>
      <p:grpSp>
        <p:nvGrpSpPr>
          <p:cNvPr id="621" name="sketchy line"/>
          <p:cNvGrpSpPr/>
          <p:nvPr/>
        </p:nvGrpSpPr>
        <p:grpSpPr>
          <a:xfrm>
            <a:off x="639739" y="2575165"/>
            <a:ext cx="3475063" cy="45964"/>
            <a:chOff x="-65" y="0"/>
            <a:chExt cx="3475062" cy="45962"/>
          </a:xfrm>
        </p:grpSpPr>
        <p:sp>
          <p:nvSpPr>
            <p:cNvPr id="619" name="Shape"/>
            <p:cNvSpPr/>
            <p:nvPr/>
          </p:nvSpPr>
          <p:spPr>
            <a:xfrm>
              <a:off x="-66" y="1959"/>
              <a:ext cx="3475063" cy="4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14788" extrusionOk="0">
                  <a:moveTo>
                    <a:pt x="1" y="3447"/>
                  </a:moveTo>
                  <a:cubicBezTo>
                    <a:pt x="1259" y="-1694"/>
                    <a:pt x="2069" y="-570"/>
                    <a:pt x="3889" y="3447"/>
                  </a:cubicBezTo>
                  <a:cubicBezTo>
                    <a:pt x="5708" y="7465"/>
                    <a:pt x="6817" y="5237"/>
                    <a:pt x="8640" y="3447"/>
                  </a:cubicBezTo>
                  <a:cubicBezTo>
                    <a:pt x="10462" y="1657"/>
                    <a:pt x="11412" y="-1457"/>
                    <a:pt x="12311" y="3447"/>
                  </a:cubicBezTo>
                  <a:cubicBezTo>
                    <a:pt x="13210" y="8352"/>
                    <a:pt x="14893" y="931"/>
                    <a:pt x="15982" y="3447"/>
                  </a:cubicBezTo>
                  <a:cubicBezTo>
                    <a:pt x="17071" y="5964"/>
                    <a:pt x="18905" y="-758"/>
                    <a:pt x="21597" y="3447"/>
                  </a:cubicBezTo>
                  <a:cubicBezTo>
                    <a:pt x="21596" y="4986"/>
                    <a:pt x="21596" y="6935"/>
                    <a:pt x="21597" y="9836"/>
                  </a:cubicBezTo>
                  <a:cubicBezTo>
                    <a:pt x="20666" y="11090"/>
                    <a:pt x="19497" y="7845"/>
                    <a:pt x="17494" y="9836"/>
                  </a:cubicBezTo>
                  <a:cubicBezTo>
                    <a:pt x="15491" y="11828"/>
                    <a:pt x="14261" y="19906"/>
                    <a:pt x="13391" y="9836"/>
                  </a:cubicBezTo>
                  <a:cubicBezTo>
                    <a:pt x="12520" y="-233"/>
                    <a:pt x="11315" y="15292"/>
                    <a:pt x="9287" y="9836"/>
                  </a:cubicBezTo>
                  <a:cubicBezTo>
                    <a:pt x="7260" y="4381"/>
                    <a:pt x="5896" y="8642"/>
                    <a:pt x="4536" y="9836"/>
                  </a:cubicBezTo>
                  <a:cubicBezTo>
                    <a:pt x="3177" y="11031"/>
                    <a:pt x="1642" y="11956"/>
                    <a:pt x="1" y="9836"/>
                  </a:cubicBezTo>
                  <a:cubicBezTo>
                    <a:pt x="3" y="8439"/>
                    <a:pt x="-3" y="4756"/>
                    <a:pt x="1" y="34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0" name="Shape"/>
            <p:cNvSpPr/>
            <p:nvPr/>
          </p:nvSpPr>
          <p:spPr>
            <a:xfrm>
              <a:off x="274" y="-1"/>
              <a:ext cx="3474723" cy="4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865" extrusionOk="0">
                  <a:moveTo>
                    <a:pt x="0" y="3568"/>
                  </a:moveTo>
                  <a:cubicBezTo>
                    <a:pt x="1395" y="-820"/>
                    <a:pt x="3080" y="11574"/>
                    <a:pt x="4320" y="3568"/>
                  </a:cubicBezTo>
                  <a:cubicBezTo>
                    <a:pt x="5560" y="-4438"/>
                    <a:pt x="7025" y="11023"/>
                    <a:pt x="8424" y="3568"/>
                  </a:cubicBezTo>
                  <a:cubicBezTo>
                    <a:pt x="9823" y="-3887"/>
                    <a:pt x="11314" y="11621"/>
                    <a:pt x="12528" y="3568"/>
                  </a:cubicBezTo>
                  <a:cubicBezTo>
                    <a:pt x="13742" y="-4485"/>
                    <a:pt x="14932" y="3618"/>
                    <a:pt x="17280" y="3568"/>
                  </a:cubicBezTo>
                  <a:cubicBezTo>
                    <a:pt x="19628" y="3518"/>
                    <a:pt x="20432" y="-1129"/>
                    <a:pt x="21600" y="3568"/>
                  </a:cubicBezTo>
                  <a:cubicBezTo>
                    <a:pt x="21597" y="5846"/>
                    <a:pt x="21597" y="6531"/>
                    <a:pt x="21600" y="9085"/>
                  </a:cubicBezTo>
                  <a:cubicBezTo>
                    <a:pt x="20103" y="12571"/>
                    <a:pt x="18308" y="1982"/>
                    <a:pt x="17280" y="9085"/>
                  </a:cubicBezTo>
                  <a:cubicBezTo>
                    <a:pt x="16252" y="16187"/>
                    <a:pt x="14545" y="10418"/>
                    <a:pt x="13608" y="9085"/>
                  </a:cubicBezTo>
                  <a:cubicBezTo>
                    <a:pt x="12671" y="7751"/>
                    <a:pt x="11298" y="2075"/>
                    <a:pt x="9504" y="9085"/>
                  </a:cubicBezTo>
                  <a:cubicBezTo>
                    <a:pt x="7710" y="16094"/>
                    <a:pt x="6480" y="14789"/>
                    <a:pt x="5400" y="9085"/>
                  </a:cubicBezTo>
                  <a:cubicBezTo>
                    <a:pt x="4320" y="3380"/>
                    <a:pt x="1450" y="17115"/>
                    <a:pt x="0" y="9085"/>
                  </a:cubicBezTo>
                  <a:cubicBezTo>
                    <a:pt x="0" y="7096"/>
                    <a:pt x="0" y="4701"/>
                    <a:pt x="0" y="356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2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12613" y="2914082"/>
            <a:ext cx="4243590" cy="3855406"/>
          </a:xfrm>
          <a:prstGeom prst="rect">
            <a:avLst/>
          </a:prstGeom>
        </p:spPr>
        <p:txBody>
          <a:bodyPr/>
          <a:lstStyle/>
          <a:p>
            <a:r>
              <a:t>Three Courses of Disability 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Progressive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Constant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Intermittent or Episodic </a:t>
            </a:r>
            <a:endParaRPr sz="2400"/>
          </a:p>
          <a:p>
            <a:pPr marL="0" lvl="1" indent="457200">
              <a:spcBef>
                <a:spcPts val="500"/>
              </a:spcBef>
              <a:buSzTx/>
              <a:buNone/>
              <a:defRPr sz="2400"/>
            </a:pPr>
            <a:endParaRPr sz="2400"/>
          </a:p>
          <a:p>
            <a:pPr marL="0" lvl="1" indent="457200">
              <a:spcBef>
                <a:spcPts val="500"/>
              </a:spcBef>
              <a:buSzTx/>
              <a:buNone/>
              <a:defRPr sz="1600"/>
            </a:pPr>
            <a:r>
              <a:t> </a:t>
            </a:r>
          </a:p>
        </p:txBody>
      </p:sp>
      <p:pic>
        <p:nvPicPr>
          <p:cNvPr id="623" name="Picture 3" descr="Picture 3"/>
          <p:cNvPicPr>
            <a:picLocks noChangeAspect="1"/>
          </p:cNvPicPr>
          <p:nvPr/>
        </p:nvPicPr>
        <p:blipFill>
          <a:blip r:embed="rId2"/>
          <a:srcRect l="10024" r="23023"/>
          <a:stretch>
            <a:fillRect/>
          </a:stretch>
        </p:blipFill>
        <p:spPr>
          <a:xfrm>
            <a:off x="6562528" y="733255"/>
            <a:ext cx="4909080" cy="451443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624" name="TextBox 5"/>
          <p:cNvSpPr txBox="1"/>
          <p:nvPr/>
        </p:nvSpPr>
        <p:spPr>
          <a:xfrm>
            <a:off x="7037655" y="5257575"/>
            <a:ext cx="303995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IZ Adaptive</a:t>
            </a:r>
          </a:p>
        </p:txBody>
      </p:sp>
      <p:pic>
        <p:nvPicPr>
          <p:cNvPr id="625" name="Picture 6" descr="Picture 6"/>
          <p:cNvPicPr>
            <a:picLocks noChangeAspect="1"/>
          </p:cNvPicPr>
          <p:nvPr/>
        </p:nvPicPr>
        <p:blipFill>
          <a:blip r:embed="rId3"/>
          <a:srcRect r="3" b="2"/>
          <a:stretch>
            <a:fillRect/>
          </a:stretch>
        </p:blipFill>
        <p:spPr>
          <a:xfrm>
            <a:off x="1609" y="5526656"/>
            <a:ext cx="1089422" cy="1325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4839" y="0"/>
                  <a:pt x="0" y="4835"/>
                  <a:pt x="0" y="10800"/>
                </a:cubicBezTo>
                <a:cubicBezTo>
                  <a:pt x="0" y="16765"/>
                  <a:pt x="4839" y="21600"/>
                  <a:pt x="10804" y="21600"/>
                </a:cubicBezTo>
                <a:cubicBezTo>
                  <a:pt x="16769" y="21600"/>
                  <a:pt x="21600" y="16765"/>
                  <a:pt x="21600" y="10800"/>
                </a:cubicBezTo>
                <a:cubicBezTo>
                  <a:pt x="21600" y="4835"/>
                  <a:pt x="16769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itle 1"/>
          <p:cNvSpPr txBox="1">
            <a:spLocks noGrp="1"/>
          </p:cNvSpPr>
          <p:nvPr>
            <p:ph type="title"/>
          </p:nvPr>
        </p:nvSpPr>
        <p:spPr>
          <a:xfrm>
            <a:off x="3771179" y="365125"/>
            <a:ext cx="7582622" cy="851109"/>
          </a:xfrm>
          <a:prstGeom prst="rect">
            <a:avLst/>
          </a:prstGeom>
        </p:spPr>
        <p:txBody>
          <a:bodyPr/>
          <a:lstStyle/>
          <a:p>
            <a:r>
              <a:t>BUCK &amp; BUCK    </a:t>
            </a:r>
          </a:p>
        </p:txBody>
      </p:sp>
      <p:pic>
        <p:nvPicPr>
          <p:cNvPr id="628" name="Content Placeholder 3" descr="Content Placeholder 3"/>
          <p:cNvPicPr>
            <a:picLocks noChangeAspect="1"/>
          </p:cNvPicPr>
          <p:nvPr/>
        </p:nvPicPr>
        <p:blipFill>
          <a:blip r:embed="rId2"/>
          <a:srcRect r="15"/>
          <a:stretch>
            <a:fillRect/>
          </a:stretch>
        </p:blipFill>
        <p:spPr>
          <a:xfrm>
            <a:off x="1610" y="5495099"/>
            <a:ext cx="1175544" cy="1368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4" y="0"/>
                  <a:pt x="0" y="4833"/>
                  <a:pt x="0" y="10797"/>
                </a:cubicBezTo>
                <a:cubicBezTo>
                  <a:pt x="0" y="16760"/>
                  <a:pt x="4834" y="21600"/>
                  <a:pt x="10800" y="21600"/>
                </a:cubicBezTo>
                <a:cubicBezTo>
                  <a:pt x="16766" y="21600"/>
                  <a:pt x="21600" y="16760"/>
                  <a:pt x="21600" y="10797"/>
                </a:cubicBezTo>
                <a:cubicBezTo>
                  <a:pt x="21600" y="4833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29" name="Picture 2" descr="Picture 2"/>
          <p:cNvPicPr>
            <a:picLocks noChangeAspect="1"/>
          </p:cNvPicPr>
          <p:nvPr/>
        </p:nvPicPr>
        <p:blipFill>
          <a:blip r:embed="rId3"/>
          <a:srcRect b="2"/>
          <a:stretch>
            <a:fillRect/>
          </a:stretch>
        </p:blipFill>
        <p:spPr>
          <a:xfrm>
            <a:off x="429575" y="1225842"/>
            <a:ext cx="2613768" cy="2090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7"/>
                  <a:pt x="0" y="10802"/>
                </a:cubicBezTo>
                <a:cubicBezTo>
                  <a:pt x="0" y="16767"/>
                  <a:pt x="4835" y="21600"/>
                  <a:pt x="10800" y="21600"/>
                </a:cubicBezTo>
                <a:cubicBezTo>
                  <a:pt x="16765" y="21600"/>
                  <a:pt x="21600" y="16767"/>
                  <a:pt x="21600" y="10802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63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291" y="1134373"/>
            <a:ext cx="3624050" cy="4589254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TextBox 5"/>
          <p:cNvSpPr txBox="1"/>
          <p:nvPr/>
        </p:nvSpPr>
        <p:spPr>
          <a:xfrm>
            <a:off x="3815636" y="2023306"/>
            <a:ext cx="4327350" cy="397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Seniors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Ease of dressing 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Customer service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Made in USA priority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Delivery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Custom orders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On site  sewing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Accessible 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Affordable </a:t>
            </a:r>
          </a:p>
        </p:txBody>
      </p:sp>
      <p:sp>
        <p:nvSpPr>
          <p:cNvPr id="632" name="TextBox 7"/>
          <p:cNvSpPr txBox="1"/>
          <p:nvPr/>
        </p:nvSpPr>
        <p:spPr>
          <a:xfrm>
            <a:off x="632191" y="3553980"/>
            <a:ext cx="323187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        Julie &amp; Bill Buck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Title 1"/>
          <p:cNvSpPr txBox="1">
            <a:spLocks noGrp="1"/>
          </p:cNvSpPr>
          <p:nvPr>
            <p:ph type="title"/>
          </p:nvPr>
        </p:nvSpPr>
        <p:spPr>
          <a:xfrm>
            <a:off x="-2022644" y="94190"/>
            <a:ext cx="11344445" cy="1352302"/>
          </a:xfrm>
          <a:prstGeom prst="rect">
            <a:avLst/>
          </a:prstGeom>
        </p:spPr>
        <p:txBody>
          <a:bodyPr/>
          <a:lstStyle/>
          <a:p>
            <a:r>
              <a:t>                                     DEWEY Clothing     </a:t>
            </a:r>
          </a:p>
        </p:txBody>
      </p:sp>
      <p:pic>
        <p:nvPicPr>
          <p:cNvPr id="635" name="Content Placeholder 3" descr="Content Placeholder 3"/>
          <p:cNvPicPr>
            <a:picLocks noChangeAspect="1"/>
          </p:cNvPicPr>
          <p:nvPr/>
        </p:nvPicPr>
        <p:blipFill>
          <a:blip r:embed="rId2"/>
          <a:srcRect r="18"/>
          <a:stretch>
            <a:fillRect/>
          </a:stretch>
        </p:blipFill>
        <p:spPr>
          <a:xfrm>
            <a:off x="3878" y="5539999"/>
            <a:ext cx="1048148" cy="13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4838" y="0"/>
                  <a:pt x="0" y="4835"/>
                  <a:pt x="0" y="10800"/>
                </a:cubicBezTo>
                <a:cubicBezTo>
                  <a:pt x="0" y="16765"/>
                  <a:pt x="4838" y="21600"/>
                  <a:pt x="10804" y="21600"/>
                </a:cubicBezTo>
                <a:cubicBezTo>
                  <a:pt x="16770" y="21600"/>
                  <a:pt x="21600" y="16765"/>
                  <a:pt x="21600" y="10800"/>
                </a:cubicBezTo>
                <a:cubicBezTo>
                  <a:pt x="21600" y="4835"/>
                  <a:pt x="16770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3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15" y="206026"/>
            <a:ext cx="3510190" cy="3509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5"/>
                  <a:pt x="0" y="10800"/>
                </a:cubicBezTo>
                <a:cubicBezTo>
                  <a:pt x="0" y="16765"/>
                  <a:pt x="4834" y="21600"/>
                  <a:pt x="10799" y="21600"/>
                </a:cubicBezTo>
                <a:cubicBezTo>
                  <a:pt x="16762" y="21600"/>
                  <a:pt x="21600" y="16765"/>
                  <a:pt x="21600" y="10800"/>
                </a:cubicBezTo>
                <a:cubicBezTo>
                  <a:pt x="21600" y="4835"/>
                  <a:pt x="16762" y="0"/>
                  <a:pt x="10799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637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74" y="893868"/>
            <a:ext cx="3291841" cy="4114802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TextBox 5"/>
          <p:cNvSpPr txBox="1"/>
          <p:nvPr/>
        </p:nvSpPr>
        <p:spPr>
          <a:xfrm>
            <a:off x="4840947" y="1710403"/>
            <a:ext cx="6746534" cy="346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Inclusivity 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Sustainability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Unisex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5 ft and under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Customer service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Community</a:t>
            </a:r>
          </a:p>
          <a:p>
            <a:pPr marL="285750" indent="-285750">
              <a:buSzPct val="100000"/>
              <a:buFont typeface="Arial"/>
              <a:buChar char="•"/>
              <a:defRPr sz="3200"/>
            </a:pPr>
            <a:r>
              <a:t>Design</a:t>
            </a:r>
          </a:p>
        </p:txBody>
      </p:sp>
      <p:sp>
        <p:nvSpPr>
          <p:cNvPr id="639" name="TextBox 6"/>
          <p:cNvSpPr txBox="1"/>
          <p:nvPr/>
        </p:nvSpPr>
        <p:spPr>
          <a:xfrm>
            <a:off x="672774" y="5040401"/>
            <a:ext cx="538018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DEWEY Selfridges campaign </a:t>
            </a:r>
          </a:p>
        </p:txBody>
      </p:sp>
      <p:sp>
        <p:nvSpPr>
          <p:cNvPr id="640" name="TextBox 9"/>
          <p:cNvSpPr txBox="1"/>
          <p:nvPr/>
        </p:nvSpPr>
        <p:spPr>
          <a:xfrm>
            <a:off x="8668908" y="3729310"/>
            <a:ext cx="370130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Chamiah Dewey Founder/CEO</a:t>
            </a:r>
          </a:p>
        </p:txBody>
      </p:sp>
      <p:pic>
        <p:nvPicPr>
          <p:cNvPr id="641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932" y="4607674"/>
            <a:ext cx="2762252" cy="1438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8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" name="Title 1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10665885" cy="1036691"/>
          </a:xfrm>
          <a:prstGeom prst="rect">
            <a:avLst/>
          </a:prstGeom>
        </p:spPr>
        <p:txBody>
          <a:bodyPr anchor="b"/>
          <a:lstStyle>
            <a:lvl1pPr>
              <a:defRPr sz="4600"/>
            </a:lvl1pPr>
          </a:lstStyle>
          <a:p>
            <a:r>
              <a:t>The Disability Rights Movement</a:t>
            </a:r>
          </a:p>
        </p:txBody>
      </p:sp>
      <p:grpSp>
        <p:nvGrpSpPr>
          <p:cNvPr id="118" name="sketchy line"/>
          <p:cNvGrpSpPr/>
          <p:nvPr/>
        </p:nvGrpSpPr>
        <p:grpSpPr>
          <a:xfrm>
            <a:off x="639739" y="2575165"/>
            <a:ext cx="3475063" cy="45964"/>
            <a:chOff x="-65" y="0"/>
            <a:chExt cx="3475062" cy="45962"/>
          </a:xfrm>
        </p:grpSpPr>
        <p:sp>
          <p:nvSpPr>
            <p:cNvPr id="116" name="Shape"/>
            <p:cNvSpPr/>
            <p:nvPr/>
          </p:nvSpPr>
          <p:spPr>
            <a:xfrm>
              <a:off x="-66" y="1959"/>
              <a:ext cx="3475063" cy="4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14788" extrusionOk="0">
                  <a:moveTo>
                    <a:pt x="1" y="3447"/>
                  </a:moveTo>
                  <a:cubicBezTo>
                    <a:pt x="1259" y="-1694"/>
                    <a:pt x="2069" y="-570"/>
                    <a:pt x="3889" y="3447"/>
                  </a:cubicBezTo>
                  <a:cubicBezTo>
                    <a:pt x="5708" y="7465"/>
                    <a:pt x="6817" y="5237"/>
                    <a:pt x="8640" y="3447"/>
                  </a:cubicBezTo>
                  <a:cubicBezTo>
                    <a:pt x="10462" y="1657"/>
                    <a:pt x="11412" y="-1457"/>
                    <a:pt x="12311" y="3447"/>
                  </a:cubicBezTo>
                  <a:cubicBezTo>
                    <a:pt x="13210" y="8352"/>
                    <a:pt x="14893" y="931"/>
                    <a:pt x="15982" y="3447"/>
                  </a:cubicBezTo>
                  <a:cubicBezTo>
                    <a:pt x="17071" y="5964"/>
                    <a:pt x="18905" y="-758"/>
                    <a:pt x="21597" y="3447"/>
                  </a:cubicBezTo>
                  <a:cubicBezTo>
                    <a:pt x="21596" y="4986"/>
                    <a:pt x="21596" y="6935"/>
                    <a:pt x="21597" y="9836"/>
                  </a:cubicBezTo>
                  <a:cubicBezTo>
                    <a:pt x="20666" y="11090"/>
                    <a:pt x="19497" y="7845"/>
                    <a:pt x="17494" y="9836"/>
                  </a:cubicBezTo>
                  <a:cubicBezTo>
                    <a:pt x="15491" y="11828"/>
                    <a:pt x="14261" y="19906"/>
                    <a:pt x="13391" y="9836"/>
                  </a:cubicBezTo>
                  <a:cubicBezTo>
                    <a:pt x="12520" y="-233"/>
                    <a:pt x="11315" y="15292"/>
                    <a:pt x="9287" y="9836"/>
                  </a:cubicBezTo>
                  <a:cubicBezTo>
                    <a:pt x="7260" y="4381"/>
                    <a:pt x="5896" y="8642"/>
                    <a:pt x="4536" y="9836"/>
                  </a:cubicBezTo>
                  <a:cubicBezTo>
                    <a:pt x="3177" y="11031"/>
                    <a:pt x="1642" y="11956"/>
                    <a:pt x="1" y="9836"/>
                  </a:cubicBezTo>
                  <a:cubicBezTo>
                    <a:pt x="3" y="8439"/>
                    <a:pt x="-3" y="4756"/>
                    <a:pt x="1" y="34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" name="Shape"/>
            <p:cNvSpPr/>
            <p:nvPr/>
          </p:nvSpPr>
          <p:spPr>
            <a:xfrm>
              <a:off x="274" y="-1"/>
              <a:ext cx="3474723" cy="4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865" extrusionOk="0">
                  <a:moveTo>
                    <a:pt x="0" y="3568"/>
                  </a:moveTo>
                  <a:cubicBezTo>
                    <a:pt x="1395" y="-820"/>
                    <a:pt x="3080" y="11574"/>
                    <a:pt x="4320" y="3568"/>
                  </a:cubicBezTo>
                  <a:cubicBezTo>
                    <a:pt x="5560" y="-4438"/>
                    <a:pt x="7025" y="11023"/>
                    <a:pt x="8424" y="3568"/>
                  </a:cubicBezTo>
                  <a:cubicBezTo>
                    <a:pt x="9823" y="-3887"/>
                    <a:pt x="11314" y="11621"/>
                    <a:pt x="12528" y="3568"/>
                  </a:cubicBezTo>
                  <a:cubicBezTo>
                    <a:pt x="13742" y="-4485"/>
                    <a:pt x="14932" y="3618"/>
                    <a:pt x="17280" y="3568"/>
                  </a:cubicBezTo>
                  <a:cubicBezTo>
                    <a:pt x="19628" y="3518"/>
                    <a:pt x="20432" y="-1129"/>
                    <a:pt x="21600" y="3568"/>
                  </a:cubicBezTo>
                  <a:cubicBezTo>
                    <a:pt x="21597" y="5846"/>
                    <a:pt x="21597" y="6531"/>
                    <a:pt x="21600" y="9085"/>
                  </a:cubicBezTo>
                  <a:cubicBezTo>
                    <a:pt x="20103" y="12571"/>
                    <a:pt x="18308" y="1982"/>
                    <a:pt x="17280" y="9085"/>
                  </a:cubicBezTo>
                  <a:cubicBezTo>
                    <a:pt x="16252" y="16187"/>
                    <a:pt x="14545" y="10418"/>
                    <a:pt x="13608" y="9085"/>
                  </a:cubicBezTo>
                  <a:cubicBezTo>
                    <a:pt x="12671" y="7751"/>
                    <a:pt x="11298" y="2075"/>
                    <a:pt x="9504" y="9085"/>
                  </a:cubicBezTo>
                  <a:cubicBezTo>
                    <a:pt x="7710" y="16094"/>
                    <a:pt x="6480" y="14789"/>
                    <a:pt x="5400" y="9085"/>
                  </a:cubicBezTo>
                  <a:cubicBezTo>
                    <a:pt x="4320" y="3380"/>
                    <a:pt x="1450" y="17115"/>
                    <a:pt x="0" y="9085"/>
                  </a:cubicBezTo>
                  <a:cubicBezTo>
                    <a:pt x="0" y="7096"/>
                    <a:pt x="0" y="4701"/>
                    <a:pt x="0" y="356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344569" y="2872898"/>
            <a:ext cx="6587098" cy="3277539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Ed Roberts </a:t>
            </a:r>
          </a:p>
          <a:p>
            <a:pPr>
              <a:defRPr sz="2200"/>
            </a:pPr>
            <a:r>
              <a:t>Justin Dart</a:t>
            </a:r>
          </a:p>
          <a:p>
            <a:pPr>
              <a:defRPr sz="2200"/>
            </a:pPr>
            <a:r>
              <a:t>Judy Heumann</a:t>
            </a:r>
          </a:p>
          <a:p>
            <a:pPr>
              <a:defRPr sz="2200"/>
            </a:pPr>
            <a:endParaRPr/>
          </a:p>
          <a:p>
            <a:pPr>
              <a:defRPr sz="2200"/>
            </a:pPr>
            <a:r>
              <a:t>World Institute on Disability </a:t>
            </a:r>
          </a:p>
          <a:p>
            <a:pPr>
              <a:defRPr sz="2200"/>
            </a:pPr>
            <a:r>
              <a:t>American Association of People with Disabilities </a:t>
            </a:r>
          </a:p>
        </p:txBody>
      </p:sp>
      <p:pic>
        <p:nvPicPr>
          <p:cNvPr id="12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" y="5424754"/>
            <a:ext cx="1243322" cy="1438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4832" y="0"/>
                  <a:pt x="0" y="4833"/>
                  <a:pt x="0" y="10797"/>
                </a:cubicBezTo>
                <a:cubicBezTo>
                  <a:pt x="0" y="16761"/>
                  <a:pt x="4832" y="21600"/>
                  <a:pt x="10797" y="21600"/>
                </a:cubicBezTo>
                <a:cubicBezTo>
                  <a:pt x="16760" y="21600"/>
                  <a:pt x="21600" y="16761"/>
                  <a:pt x="21600" y="10797"/>
                </a:cubicBezTo>
                <a:cubicBezTo>
                  <a:pt x="21600" y="4833"/>
                  <a:pt x="16760" y="0"/>
                  <a:pt x="10797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3" name="Picture 6"/>
          <p:cNvGrpSpPr/>
          <p:nvPr/>
        </p:nvGrpSpPr>
        <p:grpSpPr>
          <a:xfrm>
            <a:off x="7949690" y="1985062"/>
            <a:ext cx="3150622" cy="975687"/>
            <a:chOff x="0" y="0"/>
            <a:chExt cx="3150621" cy="975685"/>
          </a:xfrm>
        </p:grpSpPr>
        <p:sp>
          <p:nvSpPr>
            <p:cNvPr id="121" name="Rectangle"/>
            <p:cNvSpPr/>
            <p:nvPr/>
          </p:nvSpPr>
          <p:spPr>
            <a:xfrm>
              <a:off x="0" y="0"/>
              <a:ext cx="3150622" cy="97568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3.png" descr="image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150622" cy="97568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24" name="Picture 7" descr="Picture 7"/>
          <p:cNvPicPr>
            <a:picLocks noChangeAspect="1"/>
          </p:cNvPicPr>
          <p:nvPr/>
        </p:nvPicPr>
        <p:blipFill>
          <a:blip r:embed="rId4"/>
          <a:srcRect r="6"/>
          <a:stretch>
            <a:fillRect/>
          </a:stretch>
        </p:blipFill>
        <p:spPr>
          <a:xfrm>
            <a:off x="8916120" y="3775764"/>
            <a:ext cx="1591469" cy="1491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3"/>
                  <a:pt x="0" y="10797"/>
                </a:cubicBezTo>
                <a:cubicBezTo>
                  <a:pt x="0" y="16762"/>
                  <a:pt x="4835" y="21600"/>
                  <a:pt x="10800" y="21600"/>
                </a:cubicBezTo>
                <a:cubicBezTo>
                  <a:pt x="16765" y="21600"/>
                  <a:pt x="21600" y="16762"/>
                  <a:pt x="21600" y="10797"/>
                </a:cubicBezTo>
                <a:cubicBezTo>
                  <a:pt x="21600" y="4833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itle 1"/>
          <p:cNvSpPr txBox="1">
            <a:spLocks noGrp="1"/>
          </p:cNvSpPr>
          <p:nvPr>
            <p:ph type="title"/>
          </p:nvPr>
        </p:nvSpPr>
        <p:spPr>
          <a:xfrm>
            <a:off x="148694" y="365125"/>
            <a:ext cx="11205107" cy="1325563"/>
          </a:xfrm>
          <a:prstGeom prst="rect">
            <a:avLst/>
          </a:prstGeom>
        </p:spPr>
        <p:txBody>
          <a:bodyPr/>
          <a:lstStyle/>
          <a:p>
            <a:r>
              <a:t>                         EIGHTFOLD FOX    </a:t>
            </a:r>
          </a:p>
        </p:txBody>
      </p:sp>
      <p:pic>
        <p:nvPicPr>
          <p:cNvPr id="644" name="Content Placeholder 3" descr="Content Placeholder 3"/>
          <p:cNvPicPr>
            <a:picLocks noChangeAspect="1"/>
          </p:cNvPicPr>
          <p:nvPr/>
        </p:nvPicPr>
        <p:blipFill>
          <a:blip r:embed="rId2"/>
          <a:srcRect b="5"/>
          <a:stretch>
            <a:fillRect/>
          </a:stretch>
        </p:blipFill>
        <p:spPr>
          <a:xfrm flipH="1">
            <a:off x="3879" y="5514523"/>
            <a:ext cx="1142817" cy="1346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5"/>
                  <a:pt x="0" y="10800"/>
                </a:cubicBezTo>
                <a:cubicBezTo>
                  <a:pt x="0" y="16765"/>
                  <a:pt x="4837" y="21600"/>
                  <a:pt x="10800" y="21600"/>
                </a:cubicBezTo>
                <a:cubicBezTo>
                  <a:pt x="16763" y="21600"/>
                  <a:pt x="21600" y="16765"/>
                  <a:pt x="21600" y="10800"/>
                </a:cubicBezTo>
                <a:cubicBezTo>
                  <a:pt x="21600" y="4835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4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14" y="1165440"/>
            <a:ext cx="3297968" cy="2034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Picture 4" descr="Picture 4"/>
          <p:cNvPicPr>
            <a:picLocks noChangeAspect="1"/>
          </p:cNvPicPr>
          <p:nvPr/>
        </p:nvPicPr>
        <p:blipFill>
          <a:blip r:embed="rId4"/>
          <a:srcRect b="1"/>
          <a:stretch>
            <a:fillRect/>
          </a:stretch>
        </p:blipFill>
        <p:spPr>
          <a:xfrm>
            <a:off x="9228783" y="237470"/>
            <a:ext cx="2557822" cy="3316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4834" y="0"/>
                  <a:pt x="0" y="4837"/>
                  <a:pt x="0" y="10801"/>
                </a:cubicBezTo>
                <a:cubicBezTo>
                  <a:pt x="0" y="16766"/>
                  <a:pt x="4834" y="21600"/>
                  <a:pt x="10798" y="21600"/>
                </a:cubicBezTo>
                <a:cubicBezTo>
                  <a:pt x="16763" y="21600"/>
                  <a:pt x="21600" y="16766"/>
                  <a:pt x="21600" y="10801"/>
                </a:cubicBezTo>
                <a:cubicBezTo>
                  <a:pt x="21600" y="4837"/>
                  <a:pt x="16763" y="0"/>
                  <a:pt x="10798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647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309" y="3371086"/>
            <a:ext cx="2638427" cy="2381252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TextBox 6"/>
          <p:cNvSpPr txBox="1"/>
          <p:nvPr/>
        </p:nvSpPr>
        <p:spPr>
          <a:xfrm>
            <a:off x="5120673" y="1855184"/>
            <a:ext cx="4220912" cy="311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Comfort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Expressive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Accessible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Ease of use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Creativity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Customer service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Expandable waist</a:t>
            </a:r>
          </a:p>
        </p:txBody>
      </p:sp>
      <p:sp>
        <p:nvSpPr>
          <p:cNvPr id="649" name="TextBox 7"/>
          <p:cNvSpPr txBox="1"/>
          <p:nvPr/>
        </p:nvSpPr>
        <p:spPr>
          <a:xfrm>
            <a:off x="9051515" y="3984296"/>
            <a:ext cx="32979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Fox – Founder Eightfold Fox</a:t>
            </a:r>
          </a:p>
        </p:txBody>
      </p:sp>
      <p:pic>
        <p:nvPicPr>
          <p:cNvPr id="650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054" y="4632924"/>
            <a:ext cx="1942384" cy="1747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itle 1"/>
          <p:cNvSpPr txBox="1">
            <a:spLocks noGrp="1"/>
          </p:cNvSpPr>
          <p:nvPr>
            <p:ph type="title"/>
          </p:nvPr>
        </p:nvSpPr>
        <p:spPr>
          <a:xfrm>
            <a:off x="3713672" y="-37442"/>
            <a:ext cx="7640130" cy="1742508"/>
          </a:xfrm>
          <a:prstGeom prst="rect">
            <a:avLst/>
          </a:prstGeom>
        </p:spPr>
        <p:txBody>
          <a:bodyPr/>
          <a:lstStyle/>
          <a:p>
            <a:r>
              <a:t>FFORA</a:t>
            </a:r>
          </a:p>
        </p:txBody>
      </p:sp>
      <p:pic>
        <p:nvPicPr>
          <p:cNvPr id="653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025" y="4154444"/>
            <a:ext cx="2383989" cy="2209487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654" name="Content Placeholder 3" descr="Content Placeholder 3"/>
          <p:cNvPicPr>
            <a:picLocks noChangeAspect="1"/>
          </p:cNvPicPr>
          <p:nvPr/>
        </p:nvPicPr>
        <p:blipFill>
          <a:blip r:embed="rId3"/>
          <a:srcRect r="2" b="12"/>
          <a:stretch>
            <a:fillRect/>
          </a:stretch>
        </p:blipFill>
        <p:spPr>
          <a:xfrm flipH="1">
            <a:off x="3912" y="5500146"/>
            <a:ext cx="1114030" cy="136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4839" y="0"/>
                  <a:pt x="0" y="4835"/>
                  <a:pt x="0" y="10800"/>
                </a:cubicBezTo>
                <a:cubicBezTo>
                  <a:pt x="0" y="16765"/>
                  <a:pt x="4839" y="21600"/>
                  <a:pt x="10804" y="21600"/>
                </a:cubicBezTo>
                <a:cubicBezTo>
                  <a:pt x="16769" y="21600"/>
                  <a:pt x="21600" y="16765"/>
                  <a:pt x="21600" y="10800"/>
                </a:cubicBezTo>
                <a:cubicBezTo>
                  <a:pt x="21600" y="4835"/>
                  <a:pt x="16769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5" name="Picture 5" descr="Picture 5"/>
          <p:cNvPicPr>
            <a:picLocks noChangeAspect="1"/>
          </p:cNvPicPr>
          <p:nvPr/>
        </p:nvPicPr>
        <p:blipFill>
          <a:blip r:embed="rId4"/>
          <a:srcRect b="5"/>
          <a:stretch>
            <a:fillRect/>
          </a:stretch>
        </p:blipFill>
        <p:spPr>
          <a:xfrm>
            <a:off x="8220074" y="669265"/>
            <a:ext cx="2839891" cy="2600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7"/>
                  <a:pt x="0" y="10802"/>
                </a:cubicBezTo>
                <a:cubicBezTo>
                  <a:pt x="0" y="16767"/>
                  <a:pt x="4836" y="21600"/>
                  <a:pt x="10800" y="21600"/>
                </a:cubicBezTo>
                <a:cubicBezTo>
                  <a:pt x="16764" y="21600"/>
                  <a:pt x="21600" y="16767"/>
                  <a:pt x="21600" y="10802"/>
                </a:cubicBezTo>
                <a:cubicBezTo>
                  <a:pt x="21600" y="4837"/>
                  <a:pt x="16764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656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41" y="1504528"/>
            <a:ext cx="2334805" cy="326653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657" name="TextBox 2"/>
          <p:cNvSpPr txBox="1"/>
          <p:nvPr/>
        </p:nvSpPr>
        <p:spPr>
          <a:xfrm>
            <a:off x="8267297" y="3435685"/>
            <a:ext cx="388165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FFORA Founder/CEO Lucy Jones</a:t>
            </a:r>
          </a:p>
        </p:txBody>
      </p:sp>
      <p:sp>
        <p:nvSpPr>
          <p:cNvPr id="658" name="TextBox 7"/>
          <p:cNvSpPr txBox="1"/>
          <p:nvPr/>
        </p:nvSpPr>
        <p:spPr>
          <a:xfrm>
            <a:off x="3490762" y="1969168"/>
            <a:ext cx="4915702" cy="3914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3600"/>
            </a:pPr>
            <a:r>
              <a:t>Wheelchair attachments</a:t>
            </a:r>
          </a:p>
          <a:p>
            <a:pPr marL="457200" indent="-457200">
              <a:buSzPct val="100000"/>
              <a:buFont typeface="Arial"/>
              <a:buChar char="•"/>
              <a:defRPr sz="3600"/>
            </a:pPr>
            <a:r>
              <a:t>Lifestyle branding </a:t>
            </a:r>
          </a:p>
          <a:p>
            <a:pPr marL="457200" indent="-457200">
              <a:buSzPct val="100000"/>
              <a:buFont typeface="Arial"/>
              <a:buChar char="•"/>
              <a:defRPr sz="3600"/>
            </a:pPr>
            <a:r>
              <a:t>Functional</a:t>
            </a:r>
          </a:p>
          <a:p>
            <a:pPr marL="457200" indent="-457200">
              <a:buSzPct val="100000"/>
              <a:buFont typeface="Arial"/>
              <a:buChar char="•"/>
              <a:defRPr sz="3600"/>
            </a:pPr>
            <a:r>
              <a:t>Accessible </a:t>
            </a:r>
          </a:p>
          <a:p>
            <a:pPr marL="457200" indent="-457200">
              <a:buSzPct val="100000"/>
              <a:buFont typeface="Arial"/>
              <a:buChar char="•"/>
              <a:defRPr sz="3600"/>
            </a:pPr>
            <a:r>
              <a:t>Design</a:t>
            </a:r>
          </a:p>
          <a:p>
            <a:pPr marL="457200" indent="-457200">
              <a:buSzPct val="100000"/>
              <a:buFont typeface="Arial"/>
              <a:buChar char="•"/>
              <a:defRPr sz="3600"/>
            </a:pPr>
            <a:r>
              <a:t>Breaking barriers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Rectangle 9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1" name="Title 1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649367"/>
          </a:xfrm>
          <a:prstGeom prst="rect">
            <a:avLst/>
          </a:prstGeom>
        </p:spPr>
        <p:txBody>
          <a:bodyPr anchor="b"/>
          <a:lstStyle/>
          <a:p>
            <a:pPr defTabSz="896111">
              <a:defRPr sz="2700"/>
            </a:pPr>
            <a:r>
              <a:t>Module 4</a:t>
            </a:r>
            <a:br/>
            <a:r>
              <a:rPr sz="4100"/>
              <a:t>Disabilities &amp;</a:t>
            </a:r>
            <a:br>
              <a:rPr sz="4100"/>
            </a:br>
            <a:r>
              <a:rPr sz="4100"/>
              <a:t>Clothing Adaption</a:t>
            </a:r>
          </a:p>
        </p:txBody>
      </p:sp>
      <p:grpSp>
        <p:nvGrpSpPr>
          <p:cNvPr id="664" name="sketchy line"/>
          <p:cNvGrpSpPr/>
          <p:nvPr/>
        </p:nvGrpSpPr>
        <p:grpSpPr>
          <a:xfrm>
            <a:off x="639739" y="2575165"/>
            <a:ext cx="3475063" cy="45964"/>
            <a:chOff x="-65" y="0"/>
            <a:chExt cx="3475062" cy="45962"/>
          </a:xfrm>
        </p:grpSpPr>
        <p:sp>
          <p:nvSpPr>
            <p:cNvPr id="662" name="Shape"/>
            <p:cNvSpPr/>
            <p:nvPr/>
          </p:nvSpPr>
          <p:spPr>
            <a:xfrm>
              <a:off x="-66" y="1959"/>
              <a:ext cx="3475063" cy="4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14788" extrusionOk="0">
                  <a:moveTo>
                    <a:pt x="1" y="3447"/>
                  </a:moveTo>
                  <a:cubicBezTo>
                    <a:pt x="1259" y="-1694"/>
                    <a:pt x="2069" y="-570"/>
                    <a:pt x="3889" y="3447"/>
                  </a:cubicBezTo>
                  <a:cubicBezTo>
                    <a:pt x="5708" y="7465"/>
                    <a:pt x="6817" y="5237"/>
                    <a:pt x="8640" y="3447"/>
                  </a:cubicBezTo>
                  <a:cubicBezTo>
                    <a:pt x="10462" y="1657"/>
                    <a:pt x="11412" y="-1457"/>
                    <a:pt x="12311" y="3447"/>
                  </a:cubicBezTo>
                  <a:cubicBezTo>
                    <a:pt x="13210" y="8352"/>
                    <a:pt x="14893" y="931"/>
                    <a:pt x="15982" y="3447"/>
                  </a:cubicBezTo>
                  <a:cubicBezTo>
                    <a:pt x="17071" y="5964"/>
                    <a:pt x="18905" y="-758"/>
                    <a:pt x="21597" y="3447"/>
                  </a:cubicBezTo>
                  <a:cubicBezTo>
                    <a:pt x="21596" y="4986"/>
                    <a:pt x="21596" y="6935"/>
                    <a:pt x="21597" y="9836"/>
                  </a:cubicBezTo>
                  <a:cubicBezTo>
                    <a:pt x="20666" y="11090"/>
                    <a:pt x="19497" y="7845"/>
                    <a:pt x="17494" y="9836"/>
                  </a:cubicBezTo>
                  <a:cubicBezTo>
                    <a:pt x="15491" y="11828"/>
                    <a:pt x="14261" y="19906"/>
                    <a:pt x="13391" y="9836"/>
                  </a:cubicBezTo>
                  <a:cubicBezTo>
                    <a:pt x="12520" y="-233"/>
                    <a:pt x="11315" y="15292"/>
                    <a:pt x="9287" y="9836"/>
                  </a:cubicBezTo>
                  <a:cubicBezTo>
                    <a:pt x="7260" y="4381"/>
                    <a:pt x="5896" y="8642"/>
                    <a:pt x="4536" y="9836"/>
                  </a:cubicBezTo>
                  <a:cubicBezTo>
                    <a:pt x="3177" y="11031"/>
                    <a:pt x="1642" y="11956"/>
                    <a:pt x="1" y="9836"/>
                  </a:cubicBezTo>
                  <a:cubicBezTo>
                    <a:pt x="3" y="8439"/>
                    <a:pt x="-3" y="4756"/>
                    <a:pt x="1" y="34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3" name="Shape"/>
            <p:cNvSpPr/>
            <p:nvPr/>
          </p:nvSpPr>
          <p:spPr>
            <a:xfrm>
              <a:off x="274" y="-1"/>
              <a:ext cx="3474723" cy="4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865" extrusionOk="0">
                  <a:moveTo>
                    <a:pt x="0" y="3568"/>
                  </a:moveTo>
                  <a:cubicBezTo>
                    <a:pt x="1395" y="-820"/>
                    <a:pt x="3080" y="11574"/>
                    <a:pt x="4320" y="3568"/>
                  </a:cubicBezTo>
                  <a:cubicBezTo>
                    <a:pt x="5560" y="-4438"/>
                    <a:pt x="7025" y="11023"/>
                    <a:pt x="8424" y="3568"/>
                  </a:cubicBezTo>
                  <a:cubicBezTo>
                    <a:pt x="9823" y="-3887"/>
                    <a:pt x="11314" y="11621"/>
                    <a:pt x="12528" y="3568"/>
                  </a:cubicBezTo>
                  <a:cubicBezTo>
                    <a:pt x="13742" y="-4485"/>
                    <a:pt x="14932" y="3618"/>
                    <a:pt x="17280" y="3568"/>
                  </a:cubicBezTo>
                  <a:cubicBezTo>
                    <a:pt x="19628" y="3518"/>
                    <a:pt x="20432" y="-1129"/>
                    <a:pt x="21600" y="3568"/>
                  </a:cubicBezTo>
                  <a:cubicBezTo>
                    <a:pt x="21597" y="5846"/>
                    <a:pt x="21597" y="6531"/>
                    <a:pt x="21600" y="9085"/>
                  </a:cubicBezTo>
                  <a:cubicBezTo>
                    <a:pt x="20103" y="12571"/>
                    <a:pt x="18308" y="1982"/>
                    <a:pt x="17280" y="9085"/>
                  </a:cubicBezTo>
                  <a:cubicBezTo>
                    <a:pt x="16252" y="16187"/>
                    <a:pt x="14545" y="10418"/>
                    <a:pt x="13608" y="9085"/>
                  </a:cubicBezTo>
                  <a:cubicBezTo>
                    <a:pt x="12671" y="7751"/>
                    <a:pt x="11298" y="2075"/>
                    <a:pt x="9504" y="9085"/>
                  </a:cubicBezTo>
                  <a:cubicBezTo>
                    <a:pt x="7710" y="16094"/>
                    <a:pt x="6480" y="14789"/>
                    <a:pt x="5400" y="9085"/>
                  </a:cubicBezTo>
                  <a:cubicBezTo>
                    <a:pt x="4320" y="3380"/>
                    <a:pt x="1450" y="17115"/>
                    <a:pt x="0" y="9085"/>
                  </a:cubicBezTo>
                  <a:cubicBezTo>
                    <a:pt x="0" y="7096"/>
                    <a:pt x="0" y="4701"/>
                    <a:pt x="0" y="356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589236" y="2899635"/>
            <a:ext cx="4510961" cy="4149510"/>
          </a:xfrm>
          <a:prstGeom prst="rect">
            <a:avLst/>
          </a:prstGeom>
        </p:spPr>
        <p:txBody>
          <a:bodyPr/>
          <a:lstStyle/>
          <a:p>
            <a:r>
              <a:t>Clothing for people 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 Wheelchairs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Limited dexterity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Access needs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Amputees and braces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Varied bone structure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Visually impaired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Developmental </a:t>
            </a:r>
          </a:p>
        </p:txBody>
      </p:sp>
      <p:pic>
        <p:nvPicPr>
          <p:cNvPr id="66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61" y="836281"/>
            <a:ext cx="5868739" cy="4117477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TextBox 4"/>
          <p:cNvSpPr txBox="1"/>
          <p:nvPr/>
        </p:nvSpPr>
        <p:spPr>
          <a:xfrm>
            <a:off x="7665718" y="5066632"/>
            <a:ext cx="289239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IZ Adaptive</a:t>
            </a:r>
          </a:p>
        </p:txBody>
      </p:sp>
      <p:pic>
        <p:nvPicPr>
          <p:cNvPr id="668" name="Picture 5" descr="Picture 5"/>
          <p:cNvPicPr>
            <a:picLocks noChangeAspect="1"/>
          </p:cNvPicPr>
          <p:nvPr/>
        </p:nvPicPr>
        <p:blipFill>
          <a:blip r:embed="rId3"/>
          <a:srcRect b="6"/>
          <a:stretch>
            <a:fillRect/>
          </a:stretch>
        </p:blipFill>
        <p:spPr>
          <a:xfrm>
            <a:off x="3879" y="5447201"/>
            <a:ext cx="1154033" cy="1416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Rectangle 38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1" name="Title 1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223596"/>
          </a:xfrm>
          <a:prstGeom prst="rect">
            <a:avLst/>
          </a:prstGeom>
        </p:spPr>
        <p:txBody>
          <a:bodyPr anchor="b"/>
          <a:lstStyle>
            <a:lvl1pPr>
              <a:defRPr sz="3700"/>
            </a:lvl1pPr>
          </a:lstStyle>
          <a:p>
            <a:r>
              <a:t>Clothing for People in Wheelchairs</a:t>
            </a:r>
          </a:p>
        </p:txBody>
      </p:sp>
      <p:grpSp>
        <p:nvGrpSpPr>
          <p:cNvPr id="674" name="sketchy line"/>
          <p:cNvGrpSpPr/>
          <p:nvPr/>
        </p:nvGrpSpPr>
        <p:grpSpPr>
          <a:xfrm>
            <a:off x="639739" y="2575165"/>
            <a:ext cx="3475063" cy="45964"/>
            <a:chOff x="-65" y="0"/>
            <a:chExt cx="3475062" cy="45962"/>
          </a:xfrm>
        </p:grpSpPr>
        <p:sp>
          <p:nvSpPr>
            <p:cNvPr id="672" name="Shape"/>
            <p:cNvSpPr/>
            <p:nvPr/>
          </p:nvSpPr>
          <p:spPr>
            <a:xfrm>
              <a:off x="-66" y="1959"/>
              <a:ext cx="3475063" cy="4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14788" extrusionOk="0">
                  <a:moveTo>
                    <a:pt x="1" y="3447"/>
                  </a:moveTo>
                  <a:cubicBezTo>
                    <a:pt x="1259" y="-1694"/>
                    <a:pt x="2069" y="-570"/>
                    <a:pt x="3889" y="3447"/>
                  </a:cubicBezTo>
                  <a:cubicBezTo>
                    <a:pt x="5708" y="7465"/>
                    <a:pt x="6817" y="5237"/>
                    <a:pt x="8640" y="3447"/>
                  </a:cubicBezTo>
                  <a:cubicBezTo>
                    <a:pt x="10462" y="1657"/>
                    <a:pt x="11412" y="-1457"/>
                    <a:pt x="12311" y="3447"/>
                  </a:cubicBezTo>
                  <a:cubicBezTo>
                    <a:pt x="13210" y="8352"/>
                    <a:pt x="14893" y="931"/>
                    <a:pt x="15982" y="3447"/>
                  </a:cubicBezTo>
                  <a:cubicBezTo>
                    <a:pt x="17071" y="5964"/>
                    <a:pt x="18905" y="-758"/>
                    <a:pt x="21597" y="3447"/>
                  </a:cubicBezTo>
                  <a:cubicBezTo>
                    <a:pt x="21596" y="4986"/>
                    <a:pt x="21596" y="6935"/>
                    <a:pt x="21597" y="9836"/>
                  </a:cubicBezTo>
                  <a:cubicBezTo>
                    <a:pt x="20666" y="11090"/>
                    <a:pt x="19497" y="7845"/>
                    <a:pt x="17494" y="9836"/>
                  </a:cubicBezTo>
                  <a:cubicBezTo>
                    <a:pt x="15491" y="11828"/>
                    <a:pt x="14261" y="19906"/>
                    <a:pt x="13391" y="9836"/>
                  </a:cubicBezTo>
                  <a:cubicBezTo>
                    <a:pt x="12520" y="-233"/>
                    <a:pt x="11315" y="15292"/>
                    <a:pt x="9287" y="9836"/>
                  </a:cubicBezTo>
                  <a:cubicBezTo>
                    <a:pt x="7260" y="4381"/>
                    <a:pt x="5896" y="8642"/>
                    <a:pt x="4536" y="9836"/>
                  </a:cubicBezTo>
                  <a:cubicBezTo>
                    <a:pt x="3177" y="11031"/>
                    <a:pt x="1642" y="11956"/>
                    <a:pt x="1" y="9836"/>
                  </a:cubicBezTo>
                  <a:cubicBezTo>
                    <a:pt x="3" y="8439"/>
                    <a:pt x="-3" y="4756"/>
                    <a:pt x="1" y="34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3" name="Shape"/>
            <p:cNvSpPr/>
            <p:nvPr/>
          </p:nvSpPr>
          <p:spPr>
            <a:xfrm>
              <a:off x="274" y="-1"/>
              <a:ext cx="3474723" cy="4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865" extrusionOk="0">
                  <a:moveTo>
                    <a:pt x="0" y="3568"/>
                  </a:moveTo>
                  <a:cubicBezTo>
                    <a:pt x="1395" y="-820"/>
                    <a:pt x="3080" y="11574"/>
                    <a:pt x="4320" y="3568"/>
                  </a:cubicBezTo>
                  <a:cubicBezTo>
                    <a:pt x="5560" y="-4438"/>
                    <a:pt x="7025" y="11023"/>
                    <a:pt x="8424" y="3568"/>
                  </a:cubicBezTo>
                  <a:cubicBezTo>
                    <a:pt x="9823" y="-3887"/>
                    <a:pt x="11314" y="11621"/>
                    <a:pt x="12528" y="3568"/>
                  </a:cubicBezTo>
                  <a:cubicBezTo>
                    <a:pt x="13742" y="-4485"/>
                    <a:pt x="14932" y="3618"/>
                    <a:pt x="17280" y="3568"/>
                  </a:cubicBezTo>
                  <a:cubicBezTo>
                    <a:pt x="19628" y="3518"/>
                    <a:pt x="20432" y="-1129"/>
                    <a:pt x="21600" y="3568"/>
                  </a:cubicBezTo>
                  <a:cubicBezTo>
                    <a:pt x="21597" y="5846"/>
                    <a:pt x="21597" y="6531"/>
                    <a:pt x="21600" y="9085"/>
                  </a:cubicBezTo>
                  <a:cubicBezTo>
                    <a:pt x="20103" y="12571"/>
                    <a:pt x="18308" y="1982"/>
                    <a:pt x="17280" y="9085"/>
                  </a:cubicBezTo>
                  <a:cubicBezTo>
                    <a:pt x="16252" y="16187"/>
                    <a:pt x="14545" y="10418"/>
                    <a:pt x="13608" y="9085"/>
                  </a:cubicBezTo>
                  <a:cubicBezTo>
                    <a:pt x="12671" y="7751"/>
                    <a:pt x="11298" y="2075"/>
                    <a:pt x="9504" y="9085"/>
                  </a:cubicBezTo>
                  <a:cubicBezTo>
                    <a:pt x="7710" y="16094"/>
                    <a:pt x="6480" y="14789"/>
                    <a:pt x="5400" y="9085"/>
                  </a:cubicBezTo>
                  <a:cubicBezTo>
                    <a:pt x="4320" y="3380"/>
                    <a:pt x="1450" y="17115"/>
                    <a:pt x="0" y="9085"/>
                  </a:cubicBezTo>
                  <a:cubicBezTo>
                    <a:pt x="0" y="7096"/>
                    <a:pt x="0" y="4701"/>
                    <a:pt x="0" y="356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7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98872" y="2326561"/>
            <a:ext cx="4876193" cy="4528366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spcBef>
                <a:spcPts val="900"/>
              </a:spcBef>
              <a:buSzTx/>
              <a:buNone/>
              <a:defRPr sz="1400"/>
            </a:pPr>
            <a:endParaRPr/>
          </a:p>
          <a:p>
            <a:pPr marL="226313" indent="-226313" defTabSz="905255">
              <a:spcBef>
                <a:spcPts val="900"/>
              </a:spcBef>
              <a:defRPr sz="2300"/>
            </a:pPr>
            <a:r>
              <a:t>Considerations in design</a:t>
            </a:r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300"/>
            </a:pPr>
            <a:r>
              <a:t>Extended periods of time in a seated position </a:t>
            </a:r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300"/>
            </a:pPr>
            <a:r>
              <a:t>Pant proportions must accommodate sitting</a:t>
            </a:r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300"/>
            </a:pPr>
            <a:r>
              <a:t>Fabrics should be soft, non-binding and moisture wicking</a:t>
            </a:r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300"/>
            </a:pPr>
            <a:r>
              <a:t>Easy on/off</a:t>
            </a:r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300"/>
            </a:pPr>
            <a:r>
              <a:t>Comfortable textures</a:t>
            </a:r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300"/>
            </a:pPr>
            <a:r>
              <a:t>Access for personal needs</a:t>
            </a:r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300"/>
            </a:pPr>
            <a:r>
              <a:t>Attractiveness matters</a:t>
            </a:r>
          </a:p>
        </p:txBody>
      </p:sp>
      <p:pic>
        <p:nvPicPr>
          <p:cNvPr id="676" name="Content Placeholder 3" descr="Content Placeholder 3"/>
          <p:cNvPicPr>
            <a:picLocks noChangeAspect="1"/>
          </p:cNvPicPr>
          <p:nvPr/>
        </p:nvPicPr>
        <p:blipFill>
          <a:blip r:embed="rId2"/>
          <a:srcRect r="14"/>
          <a:stretch>
            <a:fillRect/>
          </a:stretch>
        </p:blipFill>
        <p:spPr>
          <a:xfrm flipH="1">
            <a:off x="4054" y="5471390"/>
            <a:ext cx="1200151" cy="1389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4" y="0"/>
                  <a:pt x="0" y="4832"/>
                  <a:pt x="0" y="10797"/>
                </a:cubicBezTo>
                <a:cubicBezTo>
                  <a:pt x="0" y="16761"/>
                  <a:pt x="4834" y="21600"/>
                  <a:pt x="10800" y="21600"/>
                </a:cubicBezTo>
                <a:cubicBezTo>
                  <a:pt x="16766" y="21600"/>
                  <a:pt x="21600" y="16761"/>
                  <a:pt x="21600" y="10797"/>
                </a:cubicBezTo>
                <a:cubicBezTo>
                  <a:pt x="21600" y="4832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7" name="Picture 4" descr="Picture 4"/>
          <p:cNvPicPr>
            <a:picLocks noChangeAspect="1"/>
          </p:cNvPicPr>
          <p:nvPr/>
        </p:nvPicPr>
        <p:blipFill>
          <a:blip r:embed="rId3"/>
          <a:srcRect b="1"/>
          <a:stretch>
            <a:fillRect/>
          </a:stretch>
        </p:blipFill>
        <p:spPr>
          <a:xfrm>
            <a:off x="6696643" y="749413"/>
            <a:ext cx="5048231" cy="345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66" y="0"/>
                </a:moveTo>
                <a:cubicBezTo>
                  <a:pt x="1104" y="0"/>
                  <a:pt x="0" y="1613"/>
                  <a:pt x="0" y="3601"/>
                </a:cubicBezTo>
                <a:lnTo>
                  <a:pt x="0" y="17999"/>
                </a:lnTo>
                <a:cubicBezTo>
                  <a:pt x="0" y="19987"/>
                  <a:pt x="1104" y="21600"/>
                  <a:pt x="2466" y="21600"/>
                </a:cubicBezTo>
                <a:lnTo>
                  <a:pt x="19134" y="21600"/>
                </a:lnTo>
                <a:cubicBezTo>
                  <a:pt x="20496" y="21600"/>
                  <a:pt x="21600" y="19987"/>
                  <a:pt x="21600" y="17999"/>
                </a:cubicBezTo>
                <a:lnTo>
                  <a:pt x="21600" y="3601"/>
                </a:lnTo>
                <a:cubicBezTo>
                  <a:pt x="21600" y="1613"/>
                  <a:pt x="20496" y="0"/>
                  <a:pt x="19134" y="0"/>
                </a:cubicBezTo>
                <a:lnTo>
                  <a:pt x="2466" y="0"/>
                </a:lnTo>
                <a:close/>
              </a:path>
            </a:pathLst>
          </a:custGeom>
          <a:ln w="12700">
            <a:miter lim="400000"/>
          </a:ln>
          <a:effectLst>
            <a:outerShdw blurRad="152400" dist="12000" dir="900000" rotWithShape="0">
              <a:srgbClr val="000000">
                <a:alpha val="30000"/>
              </a:srgbClr>
            </a:outerShdw>
          </a:effectLst>
        </p:spPr>
      </p:pic>
      <p:sp>
        <p:nvSpPr>
          <p:cNvPr id="678" name="TextBox 3"/>
          <p:cNvSpPr txBox="1"/>
          <p:nvPr/>
        </p:nvSpPr>
        <p:spPr>
          <a:xfrm>
            <a:off x="6790242" y="4662417"/>
            <a:ext cx="4861054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Aaron Fotheringham extreme wheelchair athlete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Rectangle 17"/>
          <p:cNvSpPr/>
          <p:nvPr/>
        </p:nvSpPr>
        <p:spPr>
          <a:xfrm>
            <a:off x="-3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1" name="Title 1"/>
          <p:cNvSpPr txBox="1">
            <a:spLocks noGrp="1"/>
          </p:cNvSpPr>
          <p:nvPr>
            <p:ph type="title"/>
          </p:nvPr>
        </p:nvSpPr>
        <p:spPr>
          <a:xfrm>
            <a:off x="836677" y="95583"/>
            <a:ext cx="6002113" cy="178952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Clothing for People with Limited Dexterity </a:t>
            </a:r>
          </a:p>
        </p:txBody>
      </p:sp>
      <p:sp>
        <p:nvSpPr>
          <p:cNvPr id="68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48491" y="2203784"/>
            <a:ext cx="8249264" cy="3957054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Children, elders and people with physical disabilities</a:t>
            </a:r>
          </a:p>
          <a:p>
            <a:pPr>
              <a:defRPr sz="2400"/>
            </a:pPr>
            <a:r>
              <a:t>Fingers and arm movement effect dressing</a:t>
            </a:r>
          </a:p>
          <a:p>
            <a:pPr>
              <a:defRPr sz="2400"/>
            </a:pPr>
            <a:r>
              <a:t>Velcro and magnets </a:t>
            </a:r>
          </a:p>
          <a:p>
            <a:pPr>
              <a:defRPr sz="2400"/>
            </a:pPr>
            <a:r>
              <a:t>Assistive devices for easy on/off shoes and jewelry</a:t>
            </a:r>
          </a:p>
        </p:txBody>
      </p:sp>
      <p:pic>
        <p:nvPicPr>
          <p:cNvPr id="683" name="Picture 4" descr="Picture 4"/>
          <p:cNvPicPr>
            <a:picLocks noChangeAspect="1"/>
          </p:cNvPicPr>
          <p:nvPr/>
        </p:nvPicPr>
        <p:blipFill>
          <a:blip r:embed="rId2"/>
          <a:srcRect r="1" b="8311"/>
          <a:stretch>
            <a:fillRect/>
          </a:stretch>
        </p:blipFill>
        <p:spPr>
          <a:xfrm>
            <a:off x="7846421" y="10"/>
            <a:ext cx="4345579" cy="6024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Picture 3" descr="Picture 3"/>
          <p:cNvPicPr>
            <a:picLocks noChangeAspect="1"/>
          </p:cNvPicPr>
          <p:nvPr/>
        </p:nvPicPr>
        <p:blipFill>
          <a:blip r:embed="rId3"/>
          <a:srcRect r="7" b="12"/>
          <a:stretch>
            <a:fillRect/>
          </a:stretch>
        </p:blipFill>
        <p:spPr>
          <a:xfrm>
            <a:off x="1609" y="5440391"/>
            <a:ext cx="1161258" cy="1411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8"/>
                  <a:pt x="0" y="10803"/>
                </a:cubicBezTo>
                <a:cubicBezTo>
                  <a:pt x="0" y="16768"/>
                  <a:pt x="4835" y="21600"/>
                  <a:pt x="10800" y="21600"/>
                </a:cubicBezTo>
                <a:cubicBezTo>
                  <a:pt x="16765" y="21600"/>
                  <a:pt x="21600" y="16768"/>
                  <a:pt x="21600" y="10803"/>
                </a:cubicBezTo>
                <a:cubicBezTo>
                  <a:pt x="21600" y="4838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85" name="TextBox 6"/>
          <p:cNvSpPr txBox="1"/>
          <p:nvPr/>
        </p:nvSpPr>
        <p:spPr>
          <a:xfrm>
            <a:off x="8748128" y="6034676"/>
            <a:ext cx="352878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Buck &amp; Buck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88" name="Picture 4" descr="Picture 4"/>
          <p:cNvPicPr>
            <a:picLocks noChangeAspect="1"/>
          </p:cNvPicPr>
          <p:nvPr/>
        </p:nvPicPr>
        <p:blipFill>
          <a:blip r:embed="rId2"/>
          <a:srcRect l="7354" r="3854"/>
          <a:stretch>
            <a:fillRect/>
          </a:stretch>
        </p:blipFill>
        <p:spPr>
          <a:xfrm>
            <a:off x="7709751" y="1219100"/>
            <a:ext cx="3371851" cy="3853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0"/>
                </a:moveTo>
                <a:cubicBezTo>
                  <a:pt x="1612" y="0"/>
                  <a:pt x="0" y="1410"/>
                  <a:pt x="0" y="3150"/>
                </a:cubicBezTo>
                <a:lnTo>
                  <a:pt x="0" y="18450"/>
                </a:lnTo>
                <a:cubicBezTo>
                  <a:pt x="0" y="20190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190"/>
                  <a:pt x="21600" y="18450"/>
                </a:cubicBezTo>
                <a:lnTo>
                  <a:pt x="21600" y="3150"/>
                </a:lnTo>
                <a:cubicBezTo>
                  <a:pt x="21600" y="1410"/>
                  <a:pt x="19988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689" name="Rectangle 19"/>
          <p:cNvSpPr/>
          <p:nvPr/>
        </p:nvSpPr>
        <p:spPr>
          <a:xfrm>
            <a:off x="-2" y="0"/>
            <a:ext cx="6103029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  <a:effectLst>
            <a:outerShdw blurRad="889000" dist="406400" dir="2154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0" name="Rectangle 21"/>
          <p:cNvSpPr/>
          <p:nvPr/>
        </p:nvSpPr>
        <p:spPr>
          <a:xfrm>
            <a:off x="-2" y="0"/>
            <a:ext cx="6103029" cy="2285995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  <a:effectLst>
            <a:outerShdw blurRad="254000" dist="127000" dir="5460000" rotWithShape="0">
              <a:srgbClr val="000000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1" name="Title 1"/>
          <p:cNvSpPr txBox="1">
            <a:spLocks noGrp="1"/>
          </p:cNvSpPr>
          <p:nvPr>
            <p:ph type="title"/>
          </p:nvPr>
        </p:nvSpPr>
        <p:spPr>
          <a:xfrm>
            <a:off x="761799" y="328512"/>
            <a:ext cx="4778390" cy="162897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Clothing for People with Access Needs</a:t>
            </a:r>
          </a:p>
        </p:txBody>
      </p:sp>
      <p:sp>
        <p:nvSpPr>
          <p:cNvPr id="69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821115" y="2495461"/>
            <a:ext cx="4659758" cy="3374139"/>
          </a:xfrm>
          <a:prstGeom prst="rect">
            <a:avLst/>
          </a:prstGeom>
        </p:spPr>
        <p:txBody>
          <a:bodyPr anchor="ctr"/>
          <a:lstStyle/>
          <a:p>
            <a:pPr marL="146303" indent="-146303" defTabSz="585215">
              <a:spcBef>
                <a:spcPts val="600"/>
              </a:spcBef>
              <a:defRPr sz="1800"/>
            </a:pPr>
            <a:r>
              <a:t>Access to arms, necks, chest, and other parts of bodies may be necessary for ports and intravenous medications and treatments, either constantly or periodically.  </a:t>
            </a:r>
          </a:p>
          <a:p>
            <a:pPr marL="146303" indent="-146303" defTabSz="585215">
              <a:spcBef>
                <a:spcPts val="600"/>
              </a:spcBef>
              <a:defRPr sz="1800"/>
            </a:pPr>
            <a:r>
              <a:t>Sleeves and pants with openings for easy access</a:t>
            </a:r>
          </a:p>
          <a:p>
            <a:pPr marL="146303" indent="-146303" defTabSz="585215">
              <a:spcBef>
                <a:spcPts val="600"/>
              </a:spcBef>
              <a:defRPr sz="1800"/>
            </a:pPr>
            <a:r>
              <a:t>Toileting considerations </a:t>
            </a:r>
          </a:p>
          <a:p>
            <a:pPr marL="146303" indent="-146303" defTabSz="585215">
              <a:spcBef>
                <a:spcPts val="600"/>
              </a:spcBef>
              <a:defRPr sz="1200"/>
            </a:pPr>
            <a:endParaRPr/>
          </a:p>
          <a:p>
            <a:pPr marL="146303" indent="-146303" defTabSz="585215">
              <a:spcBef>
                <a:spcPts val="600"/>
              </a:spcBef>
              <a:defRPr sz="1200"/>
            </a:pPr>
            <a:endParaRPr/>
          </a:p>
        </p:txBody>
      </p:sp>
      <p:sp>
        <p:nvSpPr>
          <p:cNvPr id="693" name="TextBox 3"/>
          <p:cNvSpPr txBox="1"/>
          <p:nvPr/>
        </p:nvSpPr>
        <p:spPr>
          <a:xfrm>
            <a:off x="8814148" y="5069926"/>
            <a:ext cx="187538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Slick Chicks</a:t>
            </a:r>
          </a:p>
        </p:txBody>
      </p:sp>
      <p:pic>
        <p:nvPicPr>
          <p:cNvPr id="69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" y="5518062"/>
            <a:ext cx="1101140" cy="1334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4836"/>
                  <a:pt x="0" y="10800"/>
                </a:cubicBezTo>
                <a:cubicBezTo>
                  <a:pt x="0" y="16764"/>
                  <a:pt x="4833" y="21600"/>
                  <a:pt x="10796" y="21600"/>
                </a:cubicBezTo>
                <a:cubicBezTo>
                  <a:pt x="16759" y="21600"/>
                  <a:pt x="21600" y="16764"/>
                  <a:pt x="21600" y="10800"/>
                </a:cubicBezTo>
                <a:cubicBezTo>
                  <a:pt x="21600" y="4836"/>
                  <a:pt x="16759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Rectangle 21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" name="Title 1"/>
          <p:cNvSpPr txBox="1">
            <a:spLocks noGrp="1"/>
          </p:cNvSpPr>
          <p:nvPr>
            <p:ph type="title"/>
          </p:nvPr>
        </p:nvSpPr>
        <p:spPr>
          <a:xfrm>
            <a:off x="572491" y="238538"/>
            <a:ext cx="11018524" cy="1434418"/>
          </a:xfrm>
          <a:prstGeom prst="rect">
            <a:avLst/>
          </a:prstGeom>
        </p:spPr>
        <p:txBody>
          <a:bodyPr anchor="b"/>
          <a:lstStyle>
            <a:lvl1pPr>
              <a:defRPr sz="4600"/>
            </a:lvl1pPr>
          </a:lstStyle>
          <a:p>
            <a:r>
              <a:t>Amputees, Braces, and Varied Bone Structure</a:t>
            </a:r>
          </a:p>
        </p:txBody>
      </p:sp>
      <p:grpSp>
        <p:nvGrpSpPr>
          <p:cNvPr id="700" name="sketchy line"/>
          <p:cNvGrpSpPr/>
          <p:nvPr/>
        </p:nvGrpSpPr>
        <p:grpSpPr>
          <a:xfrm>
            <a:off x="572330" y="1655804"/>
            <a:ext cx="10972992" cy="59619"/>
            <a:chOff x="0" y="0"/>
            <a:chExt cx="10972991" cy="59618"/>
          </a:xfrm>
        </p:grpSpPr>
        <p:sp>
          <p:nvSpPr>
            <p:cNvPr id="698" name="Shape"/>
            <p:cNvSpPr/>
            <p:nvPr/>
          </p:nvSpPr>
          <p:spPr>
            <a:xfrm>
              <a:off x="0" y="0"/>
              <a:ext cx="10972992" cy="59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271" extrusionOk="0">
                  <a:moveTo>
                    <a:pt x="1" y="6161"/>
                  </a:moveTo>
                  <a:cubicBezTo>
                    <a:pt x="324" y="1930"/>
                    <a:pt x="610" y="8534"/>
                    <a:pt x="919" y="6161"/>
                  </a:cubicBezTo>
                  <a:cubicBezTo>
                    <a:pt x="1228" y="3788"/>
                    <a:pt x="1298" y="2684"/>
                    <a:pt x="1621" y="6161"/>
                  </a:cubicBezTo>
                  <a:cubicBezTo>
                    <a:pt x="1943" y="9638"/>
                    <a:pt x="2176" y="2216"/>
                    <a:pt x="2539" y="6161"/>
                  </a:cubicBezTo>
                  <a:cubicBezTo>
                    <a:pt x="2901" y="10106"/>
                    <a:pt x="3334" y="12423"/>
                    <a:pt x="3888" y="6161"/>
                  </a:cubicBezTo>
                  <a:cubicBezTo>
                    <a:pt x="4443" y="-101"/>
                    <a:pt x="4795" y="11681"/>
                    <a:pt x="5454" y="6161"/>
                  </a:cubicBezTo>
                  <a:cubicBezTo>
                    <a:pt x="6113" y="641"/>
                    <a:pt x="6393" y="-4374"/>
                    <a:pt x="7236" y="6161"/>
                  </a:cubicBezTo>
                  <a:cubicBezTo>
                    <a:pt x="8079" y="16696"/>
                    <a:pt x="8427" y="7122"/>
                    <a:pt x="9018" y="6161"/>
                  </a:cubicBezTo>
                  <a:cubicBezTo>
                    <a:pt x="9609" y="5199"/>
                    <a:pt x="9885" y="3315"/>
                    <a:pt x="10152" y="6161"/>
                  </a:cubicBezTo>
                  <a:cubicBezTo>
                    <a:pt x="10419" y="9007"/>
                    <a:pt x="11030" y="1925"/>
                    <a:pt x="11718" y="6161"/>
                  </a:cubicBezTo>
                  <a:cubicBezTo>
                    <a:pt x="12405" y="10397"/>
                    <a:pt x="12506" y="3310"/>
                    <a:pt x="13067" y="6161"/>
                  </a:cubicBezTo>
                  <a:cubicBezTo>
                    <a:pt x="13629" y="9012"/>
                    <a:pt x="13884" y="11338"/>
                    <a:pt x="14201" y="6161"/>
                  </a:cubicBezTo>
                  <a:cubicBezTo>
                    <a:pt x="14519" y="983"/>
                    <a:pt x="15428" y="7091"/>
                    <a:pt x="15767" y="6161"/>
                  </a:cubicBezTo>
                  <a:cubicBezTo>
                    <a:pt x="16106" y="5231"/>
                    <a:pt x="16189" y="9993"/>
                    <a:pt x="16469" y="6161"/>
                  </a:cubicBezTo>
                  <a:cubicBezTo>
                    <a:pt x="16750" y="2329"/>
                    <a:pt x="17101" y="4792"/>
                    <a:pt x="17603" y="6161"/>
                  </a:cubicBezTo>
                  <a:cubicBezTo>
                    <a:pt x="18105" y="7530"/>
                    <a:pt x="18441" y="11063"/>
                    <a:pt x="18953" y="6161"/>
                  </a:cubicBezTo>
                  <a:cubicBezTo>
                    <a:pt x="19465" y="1259"/>
                    <a:pt x="20788" y="1195"/>
                    <a:pt x="21599" y="6161"/>
                  </a:cubicBezTo>
                  <a:cubicBezTo>
                    <a:pt x="21597" y="7531"/>
                    <a:pt x="21599" y="9152"/>
                    <a:pt x="21599" y="10538"/>
                  </a:cubicBezTo>
                  <a:cubicBezTo>
                    <a:pt x="21231" y="9162"/>
                    <a:pt x="20912" y="9520"/>
                    <a:pt x="20681" y="10538"/>
                  </a:cubicBezTo>
                  <a:cubicBezTo>
                    <a:pt x="20450" y="11557"/>
                    <a:pt x="20267" y="10974"/>
                    <a:pt x="19979" y="10538"/>
                  </a:cubicBezTo>
                  <a:cubicBezTo>
                    <a:pt x="19691" y="10103"/>
                    <a:pt x="19226" y="13077"/>
                    <a:pt x="18629" y="10538"/>
                  </a:cubicBezTo>
                  <a:cubicBezTo>
                    <a:pt x="18032" y="8000"/>
                    <a:pt x="18166" y="6797"/>
                    <a:pt x="17711" y="10538"/>
                  </a:cubicBezTo>
                  <a:cubicBezTo>
                    <a:pt x="17256" y="14280"/>
                    <a:pt x="16417" y="14506"/>
                    <a:pt x="15929" y="10538"/>
                  </a:cubicBezTo>
                  <a:cubicBezTo>
                    <a:pt x="15442" y="6571"/>
                    <a:pt x="15479" y="12721"/>
                    <a:pt x="15227" y="10538"/>
                  </a:cubicBezTo>
                  <a:cubicBezTo>
                    <a:pt x="14976" y="8356"/>
                    <a:pt x="14416" y="6271"/>
                    <a:pt x="13877" y="10538"/>
                  </a:cubicBezTo>
                  <a:cubicBezTo>
                    <a:pt x="13339" y="14806"/>
                    <a:pt x="13361" y="12913"/>
                    <a:pt x="13175" y="10538"/>
                  </a:cubicBezTo>
                  <a:cubicBezTo>
                    <a:pt x="12989" y="8164"/>
                    <a:pt x="12589" y="10736"/>
                    <a:pt x="12258" y="10538"/>
                  </a:cubicBezTo>
                  <a:cubicBezTo>
                    <a:pt x="11927" y="10341"/>
                    <a:pt x="11060" y="6422"/>
                    <a:pt x="10692" y="10538"/>
                  </a:cubicBezTo>
                  <a:cubicBezTo>
                    <a:pt x="10324" y="14655"/>
                    <a:pt x="9310" y="3851"/>
                    <a:pt x="8910" y="10538"/>
                  </a:cubicBezTo>
                  <a:cubicBezTo>
                    <a:pt x="8509" y="17226"/>
                    <a:pt x="8301" y="6342"/>
                    <a:pt x="7992" y="10538"/>
                  </a:cubicBezTo>
                  <a:cubicBezTo>
                    <a:pt x="7683" y="14735"/>
                    <a:pt x="6964" y="16238"/>
                    <a:pt x="6642" y="10538"/>
                  </a:cubicBezTo>
                  <a:cubicBezTo>
                    <a:pt x="6320" y="4839"/>
                    <a:pt x="6155" y="15529"/>
                    <a:pt x="5724" y="10538"/>
                  </a:cubicBezTo>
                  <a:cubicBezTo>
                    <a:pt x="5293" y="5548"/>
                    <a:pt x="4903" y="14323"/>
                    <a:pt x="4158" y="10538"/>
                  </a:cubicBezTo>
                  <a:cubicBezTo>
                    <a:pt x="3414" y="6754"/>
                    <a:pt x="3435" y="4420"/>
                    <a:pt x="3024" y="10538"/>
                  </a:cubicBezTo>
                  <a:cubicBezTo>
                    <a:pt x="2614" y="16657"/>
                    <a:pt x="2341" y="7701"/>
                    <a:pt x="2107" y="10538"/>
                  </a:cubicBezTo>
                  <a:cubicBezTo>
                    <a:pt x="1872" y="13376"/>
                    <a:pt x="1690" y="14224"/>
                    <a:pt x="1405" y="10538"/>
                  </a:cubicBezTo>
                  <a:cubicBezTo>
                    <a:pt x="1119" y="6853"/>
                    <a:pt x="493" y="7456"/>
                    <a:pt x="1" y="10538"/>
                  </a:cubicBezTo>
                  <a:cubicBezTo>
                    <a:pt x="2" y="9288"/>
                    <a:pt x="-1" y="8322"/>
                    <a:pt x="1" y="6161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9" name="Shape"/>
            <p:cNvSpPr/>
            <p:nvPr/>
          </p:nvSpPr>
          <p:spPr>
            <a:xfrm>
              <a:off x="372" y="5460"/>
              <a:ext cx="10972594" cy="5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2593" extrusionOk="0">
                  <a:moveTo>
                    <a:pt x="0" y="4718"/>
                  </a:moveTo>
                  <a:cubicBezTo>
                    <a:pt x="326" y="4284"/>
                    <a:pt x="371" y="7919"/>
                    <a:pt x="702" y="4718"/>
                  </a:cubicBezTo>
                  <a:cubicBezTo>
                    <a:pt x="1032" y="1518"/>
                    <a:pt x="1446" y="6794"/>
                    <a:pt x="2051" y="4718"/>
                  </a:cubicBezTo>
                  <a:cubicBezTo>
                    <a:pt x="2657" y="2643"/>
                    <a:pt x="3141" y="-1404"/>
                    <a:pt x="3833" y="4718"/>
                  </a:cubicBezTo>
                  <a:cubicBezTo>
                    <a:pt x="4526" y="10841"/>
                    <a:pt x="4513" y="176"/>
                    <a:pt x="5183" y="4718"/>
                  </a:cubicBezTo>
                  <a:cubicBezTo>
                    <a:pt x="5854" y="9261"/>
                    <a:pt x="5624" y="7225"/>
                    <a:pt x="5885" y="4718"/>
                  </a:cubicBezTo>
                  <a:cubicBezTo>
                    <a:pt x="6147" y="2212"/>
                    <a:pt x="6612" y="6392"/>
                    <a:pt x="6803" y="4718"/>
                  </a:cubicBezTo>
                  <a:cubicBezTo>
                    <a:pt x="6994" y="3045"/>
                    <a:pt x="8142" y="5907"/>
                    <a:pt x="8585" y="4718"/>
                  </a:cubicBezTo>
                  <a:cubicBezTo>
                    <a:pt x="9029" y="3530"/>
                    <a:pt x="9827" y="-5276"/>
                    <a:pt x="10367" y="4718"/>
                  </a:cubicBezTo>
                  <a:cubicBezTo>
                    <a:pt x="10908" y="14713"/>
                    <a:pt x="11580" y="3920"/>
                    <a:pt x="12149" y="4718"/>
                  </a:cubicBezTo>
                  <a:cubicBezTo>
                    <a:pt x="12719" y="5516"/>
                    <a:pt x="12661" y="6274"/>
                    <a:pt x="12851" y="4718"/>
                  </a:cubicBezTo>
                  <a:cubicBezTo>
                    <a:pt x="13042" y="3162"/>
                    <a:pt x="13615" y="4617"/>
                    <a:pt x="14201" y="4718"/>
                  </a:cubicBezTo>
                  <a:cubicBezTo>
                    <a:pt x="14787" y="4820"/>
                    <a:pt x="15011" y="3111"/>
                    <a:pt x="15335" y="4718"/>
                  </a:cubicBezTo>
                  <a:cubicBezTo>
                    <a:pt x="15659" y="6326"/>
                    <a:pt x="15843" y="8280"/>
                    <a:pt x="16037" y="4718"/>
                  </a:cubicBezTo>
                  <a:cubicBezTo>
                    <a:pt x="16231" y="1157"/>
                    <a:pt x="17018" y="1988"/>
                    <a:pt x="17819" y="4718"/>
                  </a:cubicBezTo>
                  <a:cubicBezTo>
                    <a:pt x="18620" y="7448"/>
                    <a:pt x="18347" y="6670"/>
                    <a:pt x="18521" y="4718"/>
                  </a:cubicBezTo>
                  <a:cubicBezTo>
                    <a:pt x="18695" y="2767"/>
                    <a:pt x="18984" y="6668"/>
                    <a:pt x="19223" y="4718"/>
                  </a:cubicBezTo>
                  <a:cubicBezTo>
                    <a:pt x="19462" y="2769"/>
                    <a:pt x="19891" y="1772"/>
                    <a:pt x="20357" y="4718"/>
                  </a:cubicBezTo>
                  <a:cubicBezTo>
                    <a:pt x="20823" y="7664"/>
                    <a:pt x="21206" y="3372"/>
                    <a:pt x="21599" y="4718"/>
                  </a:cubicBezTo>
                  <a:cubicBezTo>
                    <a:pt x="21598" y="6770"/>
                    <a:pt x="21598" y="7934"/>
                    <a:pt x="21599" y="8973"/>
                  </a:cubicBezTo>
                  <a:cubicBezTo>
                    <a:pt x="20843" y="12070"/>
                    <a:pt x="20754" y="1764"/>
                    <a:pt x="20033" y="8973"/>
                  </a:cubicBezTo>
                  <a:cubicBezTo>
                    <a:pt x="19312" y="16182"/>
                    <a:pt x="19678" y="10689"/>
                    <a:pt x="19331" y="8973"/>
                  </a:cubicBezTo>
                  <a:cubicBezTo>
                    <a:pt x="18984" y="7257"/>
                    <a:pt x="18910" y="12077"/>
                    <a:pt x="18629" y="8973"/>
                  </a:cubicBezTo>
                  <a:cubicBezTo>
                    <a:pt x="18348" y="5869"/>
                    <a:pt x="17940" y="11451"/>
                    <a:pt x="17279" y="8973"/>
                  </a:cubicBezTo>
                  <a:cubicBezTo>
                    <a:pt x="16618" y="6495"/>
                    <a:pt x="16918" y="4948"/>
                    <a:pt x="16577" y="8973"/>
                  </a:cubicBezTo>
                  <a:cubicBezTo>
                    <a:pt x="16236" y="12998"/>
                    <a:pt x="15608" y="13460"/>
                    <a:pt x="15227" y="8973"/>
                  </a:cubicBezTo>
                  <a:cubicBezTo>
                    <a:pt x="14846" y="4486"/>
                    <a:pt x="14276" y="12595"/>
                    <a:pt x="13661" y="8973"/>
                  </a:cubicBezTo>
                  <a:cubicBezTo>
                    <a:pt x="13047" y="5351"/>
                    <a:pt x="12851" y="15976"/>
                    <a:pt x="12311" y="8973"/>
                  </a:cubicBezTo>
                  <a:cubicBezTo>
                    <a:pt x="11772" y="1970"/>
                    <a:pt x="11211" y="3848"/>
                    <a:pt x="10745" y="8973"/>
                  </a:cubicBezTo>
                  <a:cubicBezTo>
                    <a:pt x="10279" y="14098"/>
                    <a:pt x="9863" y="9161"/>
                    <a:pt x="9179" y="8973"/>
                  </a:cubicBezTo>
                  <a:cubicBezTo>
                    <a:pt x="8496" y="8785"/>
                    <a:pt x="8711" y="5092"/>
                    <a:pt x="8477" y="8973"/>
                  </a:cubicBezTo>
                  <a:cubicBezTo>
                    <a:pt x="8244" y="12854"/>
                    <a:pt x="7758" y="6459"/>
                    <a:pt x="7559" y="8973"/>
                  </a:cubicBezTo>
                  <a:cubicBezTo>
                    <a:pt x="7360" y="11487"/>
                    <a:pt x="6697" y="8823"/>
                    <a:pt x="6425" y="8973"/>
                  </a:cubicBezTo>
                  <a:cubicBezTo>
                    <a:pt x="6154" y="9124"/>
                    <a:pt x="5465" y="7041"/>
                    <a:pt x="5075" y="8973"/>
                  </a:cubicBezTo>
                  <a:cubicBezTo>
                    <a:pt x="4685" y="10905"/>
                    <a:pt x="3758" y="10725"/>
                    <a:pt x="3293" y="8973"/>
                  </a:cubicBezTo>
                  <a:cubicBezTo>
                    <a:pt x="2829" y="7221"/>
                    <a:pt x="2226" y="16324"/>
                    <a:pt x="1727" y="8973"/>
                  </a:cubicBezTo>
                  <a:cubicBezTo>
                    <a:pt x="1229" y="1622"/>
                    <a:pt x="407" y="5229"/>
                    <a:pt x="0" y="8973"/>
                  </a:cubicBezTo>
                  <a:cubicBezTo>
                    <a:pt x="0" y="7197"/>
                    <a:pt x="-1" y="5662"/>
                    <a:pt x="0" y="471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>
                  <a:alpha val="7500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0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72492" y="2071315"/>
            <a:ext cx="6713554" cy="4119174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Considerations in Design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minimize attention and blend in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broader pant legs or sleeves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r>
              <a:t>Easy on/off access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2400"/>
            </a:pPr>
            <a:endParaRPr/>
          </a:p>
          <a:p>
            <a:pPr>
              <a:defRPr sz="2400"/>
            </a:pPr>
            <a:r>
              <a:t> design and fitting and may be                                                           challenging for mass market applications.</a:t>
            </a:r>
          </a:p>
        </p:txBody>
      </p:sp>
      <p:pic>
        <p:nvPicPr>
          <p:cNvPr id="702" name="Content Placeholder 3" descr="Content Placeholder 3"/>
          <p:cNvPicPr>
            <a:picLocks noChangeAspect="1"/>
          </p:cNvPicPr>
          <p:nvPr/>
        </p:nvPicPr>
        <p:blipFill>
          <a:blip r:embed="rId2"/>
          <a:srcRect b="5"/>
          <a:stretch>
            <a:fillRect/>
          </a:stretch>
        </p:blipFill>
        <p:spPr>
          <a:xfrm flipH="1">
            <a:off x="3879" y="5426418"/>
            <a:ext cx="1186969" cy="1434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4835"/>
                  <a:pt x="0" y="10800"/>
                </a:cubicBezTo>
                <a:cubicBezTo>
                  <a:pt x="0" y="16765"/>
                  <a:pt x="4833" y="21600"/>
                  <a:pt x="10796" y="21600"/>
                </a:cubicBezTo>
                <a:cubicBezTo>
                  <a:pt x="16761" y="21600"/>
                  <a:pt x="21600" y="16765"/>
                  <a:pt x="21600" y="10800"/>
                </a:cubicBezTo>
                <a:cubicBezTo>
                  <a:pt x="21600" y="4835"/>
                  <a:pt x="16761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966" y="1857873"/>
            <a:ext cx="3086102" cy="4114802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TextBox 5"/>
          <p:cNvSpPr txBox="1"/>
          <p:nvPr/>
        </p:nvSpPr>
        <p:spPr>
          <a:xfrm>
            <a:off x="7690362" y="5867225"/>
            <a:ext cx="3618146" cy="92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endParaRPr/>
          </a:p>
          <a:p>
            <a:r>
              <a:t>Francisco Postlethwaite Munoz Competitive triathlete 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Rectangle 35"/>
          <p:cNvSpPr/>
          <p:nvPr/>
        </p:nvSpPr>
        <p:spPr>
          <a:xfrm>
            <a:off x="3047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7" name="Picture 4" descr="Picture 4"/>
          <p:cNvPicPr>
            <a:picLocks noChangeAspect="1"/>
          </p:cNvPicPr>
          <p:nvPr/>
        </p:nvPicPr>
        <p:blipFill>
          <a:blip r:embed="rId2"/>
          <a:srcRect t="1961" r="20555" b="1324"/>
          <a:stretch>
            <a:fillRect/>
          </a:stretch>
        </p:blipFill>
        <p:spPr>
          <a:xfrm>
            <a:off x="7784468" y="756017"/>
            <a:ext cx="4118333" cy="3541270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Rectangle 36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7000"/>
                </a:srgbClr>
              </a:gs>
              <a:gs pos="4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9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6429035" cy="189991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Clothing for Visually Impaired and/or Blind</a:t>
            </a:r>
          </a:p>
        </p:txBody>
      </p:sp>
      <p:sp>
        <p:nvSpPr>
          <p:cNvPr id="71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38200" y="2520464"/>
            <a:ext cx="7903920" cy="3632776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Considerations in design</a:t>
            </a:r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3200"/>
            </a:pPr>
            <a:r>
              <a:t>Limited or no ability to see 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3200"/>
            </a:pPr>
            <a:r>
              <a:t>Colors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3200"/>
            </a:pPr>
            <a:r>
              <a:t>labeling and care instructions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3200"/>
            </a:pPr>
            <a:r>
              <a:t>Braille 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  <a:defRPr sz="3200"/>
            </a:pPr>
            <a:r>
              <a:t>Shopping considerations</a:t>
            </a:r>
          </a:p>
        </p:txBody>
      </p:sp>
      <p:sp>
        <p:nvSpPr>
          <p:cNvPr id="711" name="TextBox 6"/>
          <p:cNvSpPr txBox="1"/>
          <p:nvPr/>
        </p:nvSpPr>
        <p:spPr>
          <a:xfrm>
            <a:off x="7960328" y="4414607"/>
            <a:ext cx="3894268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LACHI blind music artist </a:t>
            </a:r>
          </a:p>
          <a:p>
            <a:r>
              <a:t>Asthma stole – Adaptive by Asiya</a:t>
            </a:r>
          </a:p>
        </p:txBody>
      </p:sp>
      <p:pic>
        <p:nvPicPr>
          <p:cNvPr id="712" name="Picture 7" descr="Picture 7"/>
          <p:cNvPicPr>
            <a:picLocks noChangeAspect="1"/>
          </p:cNvPicPr>
          <p:nvPr/>
        </p:nvPicPr>
        <p:blipFill>
          <a:blip r:embed="rId3"/>
          <a:srcRect r="6" b="11"/>
          <a:stretch>
            <a:fillRect/>
          </a:stretch>
        </p:blipFill>
        <p:spPr>
          <a:xfrm>
            <a:off x="3879" y="5341954"/>
            <a:ext cx="1242617" cy="1521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7"/>
                  <a:pt x="0" y="10803"/>
                </a:cubicBezTo>
                <a:cubicBezTo>
                  <a:pt x="0" y="16768"/>
                  <a:pt x="4838" y="21600"/>
                  <a:pt x="10803" y="21600"/>
                </a:cubicBezTo>
                <a:cubicBezTo>
                  <a:pt x="16769" y="21600"/>
                  <a:pt x="21600" y="16768"/>
                  <a:pt x="21600" y="10803"/>
                </a:cubicBezTo>
                <a:cubicBezTo>
                  <a:pt x="21600" y="4837"/>
                  <a:pt x="16769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15" name="Picture 4" descr="Picture 4"/>
          <p:cNvPicPr>
            <a:picLocks noChangeAspect="1"/>
          </p:cNvPicPr>
          <p:nvPr/>
        </p:nvPicPr>
        <p:blipFill>
          <a:blip r:embed="rId2"/>
          <a:srcRect l="9425" r="25538"/>
          <a:stretch>
            <a:fillRect/>
          </a:stretch>
        </p:blipFill>
        <p:spPr>
          <a:xfrm>
            <a:off x="7008800" y="330688"/>
            <a:ext cx="3745465" cy="4212559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Rectangle 19"/>
          <p:cNvSpPr/>
          <p:nvPr/>
        </p:nvSpPr>
        <p:spPr>
          <a:xfrm>
            <a:off x="-2" y="0"/>
            <a:ext cx="6103029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  <a:effectLst>
            <a:outerShdw blurRad="889000" dist="406400" dir="2154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7" name="Rectangle 21"/>
          <p:cNvSpPr/>
          <p:nvPr/>
        </p:nvSpPr>
        <p:spPr>
          <a:xfrm>
            <a:off x="-2" y="0"/>
            <a:ext cx="6103029" cy="2285995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  <a:effectLst>
            <a:outerShdw blurRad="254000" dist="127000" dir="5460000" rotWithShape="0">
              <a:srgbClr val="000000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8" name="Title 1"/>
          <p:cNvSpPr txBox="1">
            <a:spLocks noGrp="1"/>
          </p:cNvSpPr>
          <p:nvPr>
            <p:ph type="title"/>
          </p:nvPr>
        </p:nvSpPr>
        <p:spPr>
          <a:xfrm>
            <a:off x="761799" y="328512"/>
            <a:ext cx="4778390" cy="162897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Developmental Disabilities </a:t>
            </a:r>
          </a:p>
        </p:txBody>
      </p:sp>
      <p:sp>
        <p:nvSpPr>
          <p:cNvPr id="71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373613" y="2281079"/>
            <a:ext cx="6758848" cy="3977986"/>
          </a:xfrm>
          <a:prstGeom prst="rect">
            <a:avLst/>
          </a:prstGeom>
        </p:spPr>
        <p:txBody>
          <a:bodyPr anchor="ctr"/>
          <a:lstStyle/>
          <a:p>
            <a:pPr marL="226313" indent="-226313" defTabSz="905255">
              <a:spcBef>
                <a:spcPts val="900"/>
              </a:spcBef>
              <a:defRPr sz="2700"/>
            </a:pPr>
            <a:r>
              <a:t>Considerations in Design</a:t>
            </a:r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700"/>
            </a:pPr>
            <a:r>
              <a:t>Desire for independence </a:t>
            </a:r>
            <a:endParaRPr sz="2300"/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700"/>
            </a:pPr>
            <a:r>
              <a:t>Ease of dressing and undressing </a:t>
            </a:r>
            <a:endParaRPr sz="2300"/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700"/>
            </a:pPr>
            <a:r>
              <a:t>Ease of fasteners</a:t>
            </a:r>
            <a:endParaRPr sz="2300"/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700"/>
            </a:pPr>
            <a:r>
              <a:t>Soft, smooth textures in fabric</a:t>
            </a:r>
            <a:endParaRPr sz="2300"/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700"/>
            </a:pPr>
            <a:r>
              <a:t>Colors, weight of fabrics</a:t>
            </a:r>
            <a:endParaRPr sz="2300"/>
          </a:p>
          <a:p>
            <a:pPr marL="678941" lvl="1" indent="-226313" defTabSz="905255">
              <a:spcBef>
                <a:spcPts val="400"/>
              </a:spcBef>
              <a:buFont typeface="Courier New"/>
              <a:buChar char="o"/>
              <a:defRPr sz="2700"/>
            </a:pPr>
            <a:r>
              <a:t>Sound sensitivity </a:t>
            </a:r>
            <a:endParaRPr sz="2300"/>
          </a:p>
        </p:txBody>
      </p:sp>
      <p:pic>
        <p:nvPicPr>
          <p:cNvPr id="720" name="Picture 3" descr="Picture 3"/>
          <p:cNvPicPr>
            <a:picLocks noChangeAspect="1"/>
          </p:cNvPicPr>
          <p:nvPr/>
        </p:nvPicPr>
        <p:blipFill>
          <a:blip r:embed="rId3"/>
          <a:srcRect r="1"/>
          <a:stretch>
            <a:fillRect/>
          </a:stretch>
        </p:blipFill>
        <p:spPr>
          <a:xfrm>
            <a:off x="1609" y="5296618"/>
            <a:ext cx="1276351" cy="1555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21" name="TextBox 6"/>
          <p:cNvSpPr txBox="1"/>
          <p:nvPr/>
        </p:nvSpPr>
        <p:spPr>
          <a:xfrm>
            <a:off x="8206485" y="4672056"/>
            <a:ext cx="375881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Myself Belts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itle 1"/>
          <p:cNvSpPr txBox="1">
            <a:spLocks noGrp="1"/>
          </p:cNvSpPr>
          <p:nvPr>
            <p:ph type="title"/>
          </p:nvPr>
        </p:nvSpPr>
        <p:spPr>
          <a:xfrm>
            <a:off x="838200" y="365123"/>
            <a:ext cx="10515600" cy="692964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                               ROLLETTES</a:t>
            </a:r>
          </a:p>
        </p:txBody>
      </p:sp>
      <p:pic>
        <p:nvPicPr>
          <p:cNvPr id="724" name="Content Placeholder 3" descr="Content Placeholder 3"/>
          <p:cNvPicPr>
            <a:picLocks noChangeAspect="1"/>
          </p:cNvPicPr>
          <p:nvPr/>
        </p:nvPicPr>
        <p:blipFill>
          <a:blip r:embed="rId2"/>
          <a:srcRect t="24104" r="5361" b="11072"/>
          <a:stretch>
            <a:fillRect/>
          </a:stretch>
        </p:blipFill>
        <p:spPr>
          <a:xfrm>
            <a:off x="9315666" y="854089"/>
            <a:ext cx="2284810" cy="2863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2" y="21600"/>
                </a:cubicBezTo>
                <a:cubicBezTo>
                  <a:pt x="16767" y="21600"/>
                  <a:pt x="21600" y="16764"/>
                  <a:pt x="21600" y="10800"/>
                </a:cubicBezTo>
                <a:cubicBezTo>
                  <a:pt x="21600" y="4836"/>
                  <a:pt x="16767" y="0"/>
                  <a:pt x="10802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725" name="Content Placeholder 3" descr="Content Placeholder 3"/>
          <p:cNvPicPr>
            <a:picLocks noChangeAspect="1"/>
          </p:cNvPicPr>
          <p:nvPr/>
        </p:nvPicPr>
        <p:blipFill>
          <a:blip r:embed="rId3"/>
          <a:srcRect b="13"/>
          <a:stretch>
            <a:fillRect/>
          </a:stretch>
        </p:blipFill>
        <p:spPr>
          <a:xfrm flipH="1">
            <a:off x="3877" y="5435422"/>
            <a:ext cx="1178301" cy="1425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2" y="0"/>
                  <a:pt x="0" y="4838"/>
                  <a:pt x="0" y="10803"/>
                </a:cubicBezTo>
                <a:cubicBezTo>
                  <a:pt x="0" y="16769"/>
                  <a:pt x="4832" y="21600"/>
                  <a:pt x="10796" y="21600"/>
                </a:cubicBezTo>
                <a:cubicBezTo>
                  <a:pt x="16761" y="21600"/>
                  <a:pt x="21600" y="16769"/>
                  <a:pt x="21600" y="10803"/>
                </a:cubicBezTo>
                <a:cubicBezTo>
                  <a:pt x="21600" y="4838"/>
                  <a:pt x="16761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6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01" y="1279197"/>
            <a:ext cx="5046455" cy="3358518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TextBox 2"/>
          <p:cNvSpPr txBox="1"/>
          <p:nvPr/>
        </p:nvSpPr>
        <p:spPr>
          <a:xfrm>
            <a:off x="9667313" y="3833129"/>
            <a:ext cx="4036360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Conner Lundis</a:t>
            </a:r>
          </a:p>
          <a:p>
            <a:r>
              <a:t>Marketing Director </a:t>
            </a:r>
          </a:p>
        </p:txBody>
      </p:sp>
      <p:sp>
        <p:nvSpPr>
          <p:cNvPr id="728" name="TextBox 6"/>
          <p:cNvSpPr txBox="1"/>
          <p:nvPr/>
        </p:nvSpPr>
        <p:spPr>
          <a:xfrm>
            <a:off x="1988074" y="4637216"/>
            <a:ext cx="346193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Team Rollettes</a:t>
            </a:r>
          </a:p>
        </p:txBody>
      </p:sp>
      <p:sp>
        <p:nvSpPr>
          <p:cNvPr id="729" name="TextBox 8"/>
          <p:cNvSpPr txBox="1"/>
          <p:nvPr/>
        </p:nvSpPr>
        <p:spPr>
          <a:xfrm>
            <a:off x="6355615" y="1978526"/>
            <a:ext cx="3627656" cy="414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Wheelchair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Athlete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Dance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Empowerment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Creativity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Community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Fundraising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Performance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Physical fitness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Beauty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Fashion</a:t>
            </a:r>
          </a:p>
        </p:txBody>
      </p:sp>
      <p:pic>
        <p:nvPicPr>
          <p:cNvPr id="730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511" y="5180720"/>
            <a:ext cx="2156966" cy="1275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Disability Rights Court Cases </a:t>
            </a:r>
          </a:p>
        </p:txBody>
      </p:sp>
      <p:grpSp>
        <p:nvGrpSpPr>
          <p:cNvPr id="145" name="Content Placeholder 2"/>
          <p:cNvGrpSpPr/>
          <p:nvPr/>
        </p:nvGrpSpPr>
        <p:grpSpPr>
          <a:xfrm>
            <a:off x="984385" y="1452488"/>
            <a:ext cx="5322569" cy="5183875"/>
            <a:chOff x="-1" y="-1"/>
            <a:chExt cx="5322567" cy="5183873"/>
          </a:xfrm>
        </p:grpSpPr>
        <p:grpSp>
          <p:nvGrpSpPr>
            <p:cNvPr id="129" name="Group"/>
            <p:cNvGrpSpPr/>
            <p:nvPr/>
          </p:nvGrpSpPr>
          <p:grpSpPr>
            <a:xfrm>
              <a:off x="1828079" y="-2"/>
              <a:ext cx="1666406" cy="1666408"/>
              <a:chOff x="0" y="0"/>
              <a:chExt cx="1666405" cy="1666406"/>
            </a:xfrm>
          </p:grpSpPr>
          <p:sp>
            <p:nvSpPr>
              <p:cNvPr id="127" name="Shape"/>
              <p:cNvSpPr/>
              <p:nvPr/>
            </p:nvSpPr>
            <p:spPr>
              <a:xfrm>
                <a:off x="0" y="-1"/>
                <a:ext cx="1666406" cy="1666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040"/>
                    </a:moveTo>
                    <a:lnTo>
                      <a:pt x="5400" y="1404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4040"/>
                    </a:lnTo>
                    <a:lnTo>
                      <a:pt x="21600" y="1404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8" name="Brown v Board of Education 1954"/>
              <p:cNvSpPr txBox="1"/>
              <p:nvPr/>
            </p:nvSpPr>
            <p:spPr>
              <a:xfrm>
                <a:off x="416600" y="303724"/>
                <a:ext cx="833205" cy="7673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30" tIns="78230" rIns="78230" bIns="78230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>
                    <a:solidFill>
                      <a:srgbClr val="FFFFFF"/>
                    </a:solidFill>
                  </a:defRPr>
                </a:lvl1pPr>
              </a:lstStyle>
              <a:p>
                <a:r>
                  <a:t>Brown v Board of Education 1954</a:t>
                </a:r>
              </a:p>
            </p:txBody>
          </p:sp>
        </p:grpSp>
        <p:grpSp>
          <p:nvGrpSpPr>
            <p:cNvPr id="132" name="Group"/>
            <p:cNvGrpSpPr/>
            <p:nvPr/>
          </p:nvGrpSpPr>
          <p:grpSpPr>
            <a:xfrm>
              <a:off x="3046212" y="574391"/>
              <a:ext cx="2276354" cy="2276354"/>
              <a:chOff x="-1" y="0"/>
              <a:chExt cx="2276352" cy="2276353"/>
            </a:xfrm>
          </p:grpSpPr>
          <p:sp>
            <p:nvSpPr>
              <p:cNvPr id="130" name="Shape"/>
              <p:cNvSpPr/>
              <p:nvPr/>
            </p:nvSpPr>
            <p:spPr>
              <a:xfrm rot="3600000">
                <a:off x="304972" y="304972"/>
                <a:ext cx="1666407" cy="1666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040"/>
                    </a:moveTo>
                    <a:lnTo>
                      <a:pt x="5400" y="1404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4040"/>
                    </a:lnTo>
                    <a:lnTo>
                      <a:pt x="21600" y="1404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1" name="Mills v Board of Education of District of Colombia 1972"/>
              <p:cNvSpPr txBox="1"/>
              <p:nvPr/>
            </p:nvSpPr>
            <p:spPr>
              <a:xfrm rot="19800000">
                <a:off x="577058" y="681603"/>
                <a:ext cx="1374786" cy="7673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30" tIns="78230" rIns="78230" bIns="78230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>
                    <a:solidFill>
                      <a:srgbClr val="FFFFFF"/>
                    </a:solidFill>
                  </a:defRPr>
                </a:lvl1pPr>
              </a:lstStyle>
              <a:p>
                <a:r>
                  <a:t>Mills v Board of Education of District of Colombia 1972</a:t>
                </a:r>
              </a:p>
            </p:txBody>
          </p:sp>
        </p:grpSp>
        <p:grpSp>
          <p:nvGrpSpPr>
            <p:cNvPr id="135" name="Group"/>
            <p:cNvGrpSpPr/>
            <p:nvPr/>
          </p:nvGrpSpPr>
          <p:grpSpPr>
            <a:xfrm>
              <a:off x="3046213" y="2333125"/>
              <a:ext cx="2276354" cy="2276354"/>
              <a:chOff x="-1" y="0"/>
              <a:chExt cx="2276352" cy="2276353"/>
            </a:xfrm>
          </p:grpSpPr>
          <p:sp>
            <p:nvSpPr>
              <p:cNvPr id="133" name="Shape"/>
              <p:cNvSpPr/>
              <p:nvPr/>
            </p:nvSpPr>
            <p:spPr>
              <a:xfrm rot="7200000">
                <a:off x="304972" y="304972"/>
                <a:ext cx="1666407" cy="1666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040"/>
                    </a:moveTo>
                    <a:lnTo>
                      <a:pt x="5400" y="1404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4040"/>
                    </a:lnTo>
                    <a:lnTo>
                      <a:pt x="21600" y="1404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4" name="Southeastern Community College v Davis 1974"/>
              <p:cNvSpPr txBox="1"/>
              <p:nvPr/>
            </p:nvSpPr>
            <p:spPr>
              <a:xfrm rot="1800000">
                <a:off x="577059" y="827413"/>
                <a:ext cx="1374786" cy="7673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30" tIns="78230" rIns="78230" bIns="78230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>
                    <a:solidFill>
                      <a:srgbClr val="FFFFFF"/>
                    </a:solidFill>
                  </a:defRPr>
                </a:lvl1pPr>
              </a:lstStyle>
              <a:p>
                <a:r>
                  <a:t>Southeastern Community College v Davis 1974</a:t>
                </a:r>
              </a:p>
            </p:txBody>
          </p:sp>
        </p:grpSp>
        <p:grpSp>
          <p:nvGrpSpPr>
            <p:cNvPr id="138" name="Group"/>
            <p:cNvGrpSpPr/>
            <p:nvPr/>
          </p:nvGrpSpPr>
          <p:grpSpPr>
            <a:xfrm>
              <a:off x="1828080" y="3517466"/>
              <a:ext cx="1666406" cy="1666406"/>
              <a:chOff x="0" y="0"/>
              <a:chExt cx="1666405" cy="1666405"/>
            </a:xfrm>
          </p:grpSpPr>
          <p:sp>
            <p:nvSpPr>
              <p:cNvPr id="136" name="Shape"/>
              <p:cNvSpPr/>
              <p:nvPr/>
            </p:nvSpPr>
            <p:spPr>
              <a:xfrm rot="10800000">
                <a:off x="-1" y="-1"/>
                <a:ext cx="1666407" cy="1666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040"/>
                    </a:moveTo>
                    <a:lnTo>
                      <a:pt x="5400" y="1404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4040"/>
                    </a:lnTo>
                    <a:lnTo>
                      <a:pt x="21600" y="1404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7" name="Sutton v United Airlines 1999"/>
              <p:cNvSpPr txBox="1"/>
              <p:nvPr/>
            </p:nvSpPr>
            <p:spPr>
              <a:xfrm>
                <a:off x="416599" y="595344"/>
                <a:ext cx="833205" cy="7673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30" tIns="78230" rIns="78230" bIns="78230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>
                    <a:solidFill>
                      <a:srgbClr val="FFFFFF"/>
                    </a:solidFill>
                  </a:defRPr>
                </a:lvl1pPr>
              </a:lstStyle>
              <a:p>
                <a:r>
                  <a:t>Sutton v United Airlines 1999</a:t>
                </a:r>
              </a:p>
            </p:txBody>
          </p:sp>
        </p:grpSp>
        <p:grpSp>
          <p:nvGrpSpPr>
            <p:cNvPr id="141" name="Group"/>
            <p:cNvGrpSpPr/>
            <p:nvPr/>
          </p:nvGrpSpPr>
          <p:grpSpPr>
            <a:xfrm>
              <a:off x="-2" y="2333126"/>
              <a:ext cx="2276354" cy="2276353"/>
              <a:chOff x="0" y="-1"/>
              <a:chExt cx="2276352" cy="2276352"/>
            </a:xfrm>
          </p:grpSpPr>
          <p:sp>
            <p:nvSpPr>
              <p:cNvPr id="139" name="Shape"/>
              <p:cNvSpPr/>
              <p:nvPr/>
            </p:nvSpPr>
            <p:spPr>
              <a:xfrm rot="14400000">
                <a:off x="304972" y="304972"/>
                <a:ext cx="1666406" cy="1666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040"/>
                    </a:moveTo>
                    <a:lnTo>
                      <a:pt x="5400" y="1404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4040"/>
                    </a:lnTo>
                    <a:lnTo>
                      <a:pt x="21600" y="1404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" name="Olmstead v L.C. 1999"/>
              <p:cNvSpPr txBox="1"/>
              <p:nvPr/>
            </p:nvSpPr>
            <p:spPr>
              <a:xfrm rot="19800000">
                <a:off x="324506" y="976002"/>
                <a:ext cx="1374786" cy="470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30" tIns="78230" rIns="78230" bIns="78230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>
                    <a:solidFill>
                      <a:srgbClr val="FFFFFF"/>
                    </a:solidFill>
                  </a:defRPr>
                </a:lvl1pPr>
              </a:lstStyle>
              <a:p>
                <a:r>
                  <a:t>Olmstead v L.C. 1999</a:t>
                </a:r>
              </a:p>
            </p:txBody>
          </p:sp>
        </p:grpSp>
        <p:grpSp>
          <p:nvGrpSpPr>
            <p:cNvPr id="144" name="Group"/>
            <p:cNvGrpSpPr/>
            <p:nvPr/>
          </p:nvGrpSpPr>
          <p:grpSpPr>
            <a:xfrm>
              <a:off x="-2" y="574392"/>
              <a:ext cx="2276353" cy="2276354"/>
              <a:chOff x="-1" y="0"/>
              <a:chExt cx="2276352" cy="2276352"/>
            </a:xfrm>
          </p:grpSpPr>
          <p:sp>
            <p:nvSpPr>
              <p:cNvPr id="142" name="Shape"/>
              <p:cNvSpPr/>
              <p:nvPr/>
            </p:nvSpPr>
            <p:spPr>
              <a:xfrm rot="18000000">
                <a:off x="304971" y="304973"/>
                <a:ext cx="1666407" cy="1666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040"/>
                    </a:moveTo>
                    <a:lnTo>
                      <a:pt x="5400" y="1404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4040"/>
                    </a:lnTo>
                    <a:lnTo>
                      <a:pt x="21600" y="1404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3" name="Andrew F. v Douglass Country School District 2017"/>
              <p:cNvSpPr txBox="1"/>
              <p:nvPr/>
            </p:nvSpPr>
            <p:spPr>
              <a:xfrm rot="1800000">
                <a:off x="324508" y="681602"/>
                <a:ext cx="1374785" cy="7673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8230" tIns="78230" rIns="78230" bIns="78230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>
                    <a:solidFill>
                      <a:srgbClr val="FFFFFF"/>
                    </a:solidFill>
                  </a:defRPr>
                </a:lvl1pPr>
              </a:lstStyle>
              <a:p>
                <a:r>
                  <a:t>Andrew F. v Douglass Country School District 2017</a:t>
                </a:r>
              </a:p>
            </p:txBody>
          </p:sp>
        </p:grpSp>
      </p:grpSp>
      <p:pic>
        <p:nvPicPr>
          <p:cNvPr id="14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729" y="2111656"/>
            <a:ext cx="2430773" cy="3701384"/>
          </a:xfrm>
          <a:prstGeom prst="rect">
            <a:avLst/>
          </a:prstGeom>
          <a:ln w="127000" cap="sq">
            <a:solidFill>
              <a:srgbClr val="000000"/>
            </a:solidFill>
            <a:miter/>
          </a:ln>
          <a:effectLst>
            <a:outerShdw blurRad="63500" dist="508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7" name="Picture 18" descr="Picture 18"/>
          <p:cNvPicPr>
            <a:picLocks noChangeAspect="1"/>
          </p:cNvPicPr>
          <p:nvPr/>
        </p:nvPicPr>
        <p:blipFill>
          <a:blip r:embed="rId3"/>
          <a:srcRect r="17"/>
          <a:stretch>
            <a:fillRect/>
          </a:stretch>
        </p:blipFill>
        <p:spPr>
          <a:xfrm>
            <a:off x="3879" y="5609389"/>
            <a:ext cx="1008063" cy="1253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4" y="0"/>
                  <a:pt x="0" y="4837"/>
                  <a:pt x="0" y="10800"/>
                </a:cubicBezTo>
                <a:cubicBezTo>
                  <a:pt x="0" y="16763"/>
                  <a:pt x="4834" y="21600"/>
                  <a:pt x="10800" y="21600"/>
                </a:cubicBezTo>
                <a:cubicBezTo>
                  <a:pt x="16766" y="21600"/>
                  <a:pt x="21600" y="16763"/>
                  <a:pt x="21600" y="10800"/>
                </a:cubicBezTo>
                <a:cubicBezTo>
                  <a:pt x="21600" y="4837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MAGZIP-ANKHGEAR</a:t>
            </a:r>
          </a:p>
        </p:txBody>
      </p:sp>
      <p:pic>
        <p:nvPicPr>
          <p:cNvPr id="733" name="Content Placeholder 3" descr="Content Placeholder 3"/>
          <p:cNvPicPr>
            <a:picLocks noChangeAspect="1"/>
          </p:cNvPicPr>
          <p:nvPr/>
        </p:nvPicPr>
        <p:blipFill>
          <a:blip r:embed="rId2"/>
          <a:srcRect r="5" b="3"/>
          <a:stretch>
            <a:fillRect/>
          </a:stretch>
        </p:blipFill>
        <p:spPr>
          <a:xfrm>
            <a:off x="622874" y="1474528"/>
            <a:ext cx="2261792" cy="227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5"/>
                  <a:pt x="0" y="10800"/>
                </a:cubicBezTo>
                <a:cubicBezTo>
                  <a:pt x="0" y="16765"/>
                  <a:pt x="4837" y="21600"/>
                  <a:pt x="10802" y="21600"/>
                </a:cubicBezTo>
                <a:cubicBezTo>
                  <a:pt x="16767" y="21600"/>
                  <a:pt x="21600" y="16765"/>
                  <a:pt x="21600" y="10800"/>
                </a:cubicBezTo>
                <a:cubicBezTo>
                  <a:pt x="21600" y="4835"/>
                  <a:pt x="16767" y="0"/>
                  <a:pt x="10802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734" name="Content Placeholder 3" descr="Content Placeholder 3"/>
          <p:cNvPicPr>
            <a:picLocks noChangeAspect="1"/>
          </p:cNvPicPr>
          <p:nvPr/>
        </p:nvPicPr>
        <p:blipFill>
          <a:blip r:embed="rId3"/>
          <a:srcRect r="3"/>
          <a:stretch>
            <a:fillRect/>
          </a:stretch>
        </p:blipFill>
        <p:spPr>
          <a:xfrm flipH="1">
            <a:off x="3926" y="5356371"/>
            <a:ext cx="1243410" cy="1504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9" y="0"/>
                  <a:pt x="0" y="4834"/>
                  <a:pt x="0" y="10797"/>
                </a:cubicBezTo>
                <a:cubicBezTo>
                  <a:pt x="0" y="16761"/>
                  <a:pt x="4839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4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5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821" y="461560"/>
            <a:ext cx="5054556" cy="2622349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sp>
        <p:nvSpPr>
          <p:cNvPr id="736" name="TextBox 2"/>
          <p:cNvSpPr txBox="1"/>
          <p:nvPr/>
        </p:nvSpPr>
        <p:spPr>
          <a:xfrm>
            <a:off x="666012" y="4014536"/>
            <a:ext cx="360092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Nancy Peters OTR/L</a:t>
            </a:r>
          </a:p>
        </p:txBody>
      </p:sp>
      <p:sp>
        <p:nvSpPr>
          <p:cNvPr id="737" name="TextBox 6"/>
          <p:cNvSpPr txBox="1"/>
          <p:nvPr/>
        </p:nvSpPr>
        <p:spPr>
          <a:xfrm>
            <a:off x="3428436" y="2391686"/>
            <a:ext cx="4509466" cy="311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Magnetic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Innovation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Research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Design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Quality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Technology 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Simplicity</a:t>
            </a:r>
          </a:p>
        </p:txBody>
      </p:sp>
      <p:pic>
        <p:nvPicPr>
          <p:cNvPr id="738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227" y="4067109"/>
            <a:ext cx="2485116" cy="2495457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Title 1"/>
          <p:cNvSpPr txBox="1">
            <a:spLocks noGrp="1"/>
          </p:cNvSpPr>
          <p:nvPr>
            <p:ph type="title"/>
          </p:nvPr>
        </p:nvSpPr>
        <p:spPr>
          <a:xfrm>
            <a:off x="838200" y="365123"/>
            <a:ext cx="10515600" cy="678586"/>
          </a:xfrm>
          <a:prstGeom prst="rect">
            <a:avLst/>
          </a:prstGeom>
        </p:spPr>
        <p:txBody>
          <a:bodyPr/>
          <a:lstStyle>
            <a:lvl1pPr defTabSz="896111">
              <a:defRPr sz="3800"/>
            </a:lvl1pPr>
          </a:lstStyle>
          <a:p>
            <a:r>
              <a:t>                    KOZIE CLOTHES  </a:t>
            </a:r>
          </a:p>
        </p:txBody>
      </p:sp>
      <p:pic>
        <p:nvPicPr>
          <p:cNvPr id="741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341" y="4919931"/>
            <a:ext cx="2214115" cy="1749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Content Placeholder 3" descr="Content Placeholder 3"/>
          <p:cNvPicPr>
            <a:picLocks noChangeAspect="1"/>
          </p:cNvPicPr>
          <p:nvPr/>
        </p:nvPicPr>
        <p:blipFill>
          <a:blip r:embed="rId3"/>
          <a:srcRect r="14" b="5"/>
          <a:stretch>
            <a:fillRect/>
          </a:stretch>
        </p:blipFill>
        <p:spPr>
          <a:xfrm flipH="1">
            <a:off x="4054" y="5514523"/>
            <a:ext cx="1200151" cy="1346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4" y="0"/>
                  <a:pt x="0" y="4835"/>
                  <a:pt x="0" y="10800"/>
                </a:cubicBezTo>
                <a:cubicBezTo>
                  <a:pt x="0" y="16765"/>
                  <a:pt x="4834" y="21600"/>
                  <a:pt x="10800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3" name="Picture 5" descr="Picture 5"/>
          <p:cNvPicPr>
            <a:picLocks noChangeAspect="1"/>
          </p:cNvPicPr>
          <p:nvPr/>
        </p:nvPicPr>
        <p:blipFill>
          <a:blip r:embed="rId4"/>
          <a:srcRect r="602" b="11500"/>
          <a:stretch>
            <a:fillRect/>
          </a:stretch>
        </p:blipFill>
        <p:spPr>
          <a:xfrm>
            <a:off x="845105" y="1262380"/>
            <a:ext cx="3136033" cy="3650795"/>
          </a:xfrm>
          <a:prstGeom prst="rect">
            <a:avLst/>
          </a:prstGeom>
          <a:ln w="12700">
            <a:miter lim="400000"/>
          </a:ln>
          <a:effectLst>
            <a:reflection stA="30000" endPos="40000" dir="5400000" sy="-100000" algn="bl" rotWithShape="0"/>
          </a:effectLst>
        </p:spPr>
      </p:pic>
      <p:pic>
        <p:nvPicPr>
          <p:cNvPr id="744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807" y="4922484"/>
            <a:ext cx="2631059" cy="1747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Picture 7" descr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983" y="4526295"/>
            <a:ext cx="1754509" cy="2145104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TextBox 2"/>
          <p:cNvSpPr txBox="1"/>
          <p:nvPr/>
        </p:nvSpPr>
        <p:spPr>
          <a:xfrm>
            <a:off x="4758945" y="1265258"/>
            <a:ext cx="3048804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Sensory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Children/Infants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Compression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Ease of care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Weighted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Design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Customer Service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Innovation </a:t>
            </a:r>
          </a:p>
        </p:txBody>
      </p:sp>
      <p:pic>
        <p:nvPicPr>
          <p:cNvPr id="747" name="Picture 9" descr="Picture 9"/>
          <p:cNvPicPr>
            <a:picLocks noChangeAspect="1"/>
          </p:cNvPicPr>
          <p:nvPr/>
        </p:nvPicPr>
        <p:blipFill>
          <a:blip r:embed="rId7"/>
          <a:srcRect b="2"/>
          <a:stretch>
            <a:fillRect/>
          </a:stretch>
        </p:blipFill>
        <p:spPr>
          <a:xfrm>
            <a:off x="8636389" y="358714"/>
            <a:ext cx="2984897" cy="3279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7" y="0"/>
                  <a:pt x="0" y="4836"/>
                  <a:pt x="0" y="10801"/>
                </a:cubicBezTo>
                <a:cubicBezTo>
                  <a:pt x="0" y="16766"/>
                  <a:pt x="4837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748" name="TextBox 10"/>
          <p:cNvSpPr txBox="1"/>
          <p:nvPr/>
        </p:nvSpPr>
        <p:spPr>
          <a:xfrm>
            <a:off x="9022981" y="3952469"/>
            <a:ext cx="5171518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Susan Donohoe Founder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Title 1"/>
          <p:cNvSpPr txBox="1">
            <a:spLocks noGrp="1"/>
          </p:cNvSpPr>
          <p:nvPr>
            <p:ph type="title"/>
          </p:nvPr>
        </p:nvSpPr>
        <p:spPr>
          <a:xfrm>
            <a:off x="-1289911" y="365125"/>
            <a:ext cx="12643712" cy="1325563"/>
          </a:xfrm>
          <a:prstGeom prst="rect">
            <a:avLst/>
          </a:prstGeom>
        </p:spPr>
        <p:txBody>
          <a:bodyPr/>
          <a:lstStyle/>
          <a:p>
            <a:r>
              <a:t>                       PREVENTAWEAR </a:t>
            </a:r>
          </a:p>
        </p:txBody>
      </p:sp>
      <p:grpSp>
        <p:nvGrpSpPr>
          <p:cNvPr id="753" name="Content Placeholder 3"/>
          <p:cNvGrpSpPr/>
          <p:nvPr/>
        </p:nvGrpSpPr>
        <p:grpSpPr>
          <a:xfrm>
            <a:off x="8209352" y="365433"/>
            <a:ext cx="3309595" cy="3103691"/>
            <a:chOff x="-1" y="0"/>
            <a:chExt cx="3309593" cy="3103689"/>
          </a:xfrm>
        </p:grpSpPr>
        <p:pic>
          <p:nvPicPr>
            <p:cNvPr id="751" name="image74.jpeg" descr="image74.jpeg"/>
            <p:cNvPicPr>
              <a:picLocks noChangeAspect="1"/>
            </p:cNvPicPr>
            <p:nvPr/>
          </p:nvPicPr>
          <p:blipFill>
            <a:blip r:embed="rId2"/>
            <a:srcRect l="1423" r="1" b="6157"/>
            <a:stretch>
              <a:fillRect/>
            </a:stretch>
          </p:blipFill>
          <p:spPr>
            <a:xfrm>
              <a:off x="-2" y="-1"/>
              <a:ext cx="3297636" cy="310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40" y="0"/>
                  </a:moveTo>
                  <a:cubicBezTo>
                    <a:pt x="4854" y="0"/>
                    <a:pt x="0" y="4835"/>
                    <a:pt x="0" y="10800"/>
                  </a:cubicBezTo>
                  <a:cubicBezTo>
                    <a:pt x="0" y="16765"/>
                    <a:pt x="4854" y="21600"/>
                    <a:pt x="10840" y="21600"/>
                  </a:cubicBezTo>
                  <a:cubicBezTo>
                    <a:pt x="16399" y="21600"/>
                    <a:pt x="20974" y="17429"/>
                    <a:pt x="21600" y="12057"/>
                  </a:cubicBezTo>
                  <a:lnTo>
                    <a:pt x="21600" y="9543"/>
                  </a:lnTo>
                  <a:cubicBezTo>
                    <a:pt x="20974" y="4171"/>
                    <a:pt x="16399" y="0"/>
                    <a:pt x="10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381000" dist="292100" dir="5400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752" name="Shape"/>
            <p:cNvSpPr/>
            <p:nvPr/>
          </p:nvSpPr>
          <p:spPr>
            <a:xfrm>
              <a:off x="-1" y="-1"/>
              <a:ext cx="3309594" cy="3103690"/>
            </a:xfrm>
            <a:prstGeom prst="ellipse">
              <a:avLst/>
            </a:prstGeom>
            <a:noFill/>
            <a:ln w="63500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754" name="Content Placeholder 3" descr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79" y="5432154"/>
            <a:ext cx="1197335" cy="1428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4836"/>
                  <a:pt x="0" y="10800"/>
                </a:cubicBezTo>
                <a:cubicBezTo>
                  <a:pt x="0" y="16764"/>
                  <a:pt x="4833" y="21600"/>
                  <a:pt x="10796" y="21600"/>
                </a:cubicBezTo>
                <a:cubicBezTo>
                  <a:pt x="16761" y="21600"/>
                  <a:pt x="21600" y="16764"/>
                  <a:pt x="21600" y="10800"/>
                </a:cubicBezTo>
                <a:cubicBezTo>
                  <a:pt x="21600" y="4836"/>
                  <a:pt x="16761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5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66" y="1534289"/>
            <a:ext cx="2131704" cy="2943811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TextBox 2"/>
          <p:cNvSpPr txBox="1"/>
          <p:nvPr/>
        </p:nvSpPr>
        <p:spPr>
          <a:xfrm>
            <a:off x="3762140" y="2119021"/>
            <a:ext cx="4309446" cy="440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Body suits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Waterproof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Incontinence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Special needs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Customer service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Onesies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Furniture protectors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Waterproof spray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Design</a:t>
            </a:r>
          </a:p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Technology</a:t>
            </a:r>
          </a:p>
        </p:txBody>
      </p:sp>
      <p:sp>
        <p:nvSpPr>
          <p:cNvPr id="757" name="TextBox 6"/>
          <p:cNvSpPr txBox="1"/>
          <p:nvPr/>
        </p:nvSpPr>
        <p:spPr>
          <a:xfrm>
            <a:off x="8477850" y="3888040"/>
            <a:ext cx="350175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Cindi Seifert Founder/CEO</a:t>
            </a:r>
          </a:p>
        </p:txBody>
      </p:sp>
      <p:pic>
        <p:nvPicPr>
          <p:cNvPr id="758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348" y="4847221"/>
            <a:ext cx="2009777" cy="1238252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Rectangle 18"/>
          <p:cNvSpPr/>
          <p:nvPr/>
        </p:nvSpPr>
        <p:spPr>
          <a:xfrm>
            <a:off x="-3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1" name="Title 1"/>
          <p:cNvSpPr txBox="1">
            <a:spLocks noGrp="1"/>
          </p:cNvSpPr>
          <p:nvPr>
            <p:ph type="title"/>
          </p:nvPr>
        </p:nvSpPr>
        <p:spPr>
          <a:xfrm>
            <a:off x="836677" y="723897"/>
            <a:ext cx="6002113" cy="1495428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Module 5</a:t>
            </a:r>
            <a:br/>
            <a:r>
              <a:rPr sz="4000"/>
              <a:t>Self Image and Disability </a:t>
            </a:r>
          </a:p>
        </p:txBody>
      </p:sp>
      <p:sp>
        <p:nvSpPr>
          <p:cNvPr id="76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900602" y="2390689"/>
            <a:ext cx="4938190" cy="3772166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  <a:p>
            <a:pPr>
              <a:defRPr sz="3200"/>
            </a:pPr>
            <a:r>
              <a:t>Maslow's Hierarchy </a:t>
            </a:r>
          </a:p>
          <a:p>
            <a:pPr>
              <a:defRPr sz="3200"/>
            </a:pPr>
            <a:r>
              <a:t>Esteem and disability </a:t>
            </a:r>
          </a:p>
          <a:p>
            <a:pPr>
              <a:defRPr sz="3200"/>
            </a:pPr>
            <a:r>
              <a:t>Ableism </a:t>
            </a:r>
          </a:p>
          <a:p>
            <a:pPr>
              <a:defRPr sz="3200"/>
            </a:pPr>
            <a:r>
              <a:t>Costumes </a:t>
            </a:r>
          </a:p>
          <a:p>
            <a:pPr>
              <a:defRPr sz="3200"/>
            </a:pPr>
            <a:r>
              <a:t>Swimwear</a:t>
            </a:r>
          </a:p>
        </p:txBody>
      </p:sp>
      <p:pic>
        <p:nvPicPr>
          <p:cNvPr id="763" name="Picture 6" descr="Picture 6"/>
          <p:cNvPicPr>
            <a:picLocks noChangeAspect="1"/>
          </p:cNvPicPr>
          <p:nvPr/>
        </p:nvPicPr>
        <p:blipFill>
          <a:blip r:embed="rId2"/>
          <a:srcRect r="1" b="8311"/>
          <a:stretch>
            <a:fillRect/>
          </a:stretch>
        </p:blipFill>
        <p:spPr>
          <a:xfrm>
            <a:off x="7055666" y="575104"/>
            <a:ext cx="3252903" cy="4485727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TextBox 3"/>
          <p:cNvSpPr txBox="1"/>
          <p:nvPr/>
        </p:nvSpPr>
        <p:spPr>
          <a:xfrm>
            <a:off x="8154548" y="5062093"/>
            <a:ext cx="177751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600"/>
              </a:spcBef>
            </a:lvl1pPr>
          </a:lstStyle>
          <a:p>
            <a:r>
              <a:t>SO YES</a:t>
            </a:r>
          </a:p>
        </p:txBody>
      </p:sp>
      <p:pic>
        <p:nvPicPr>
          <p:cNvPr id="765" name="Picture 5" descr="Picture 5"/>
          <p:cNvPicPr>
            <a:picLocks noChangeAspect="1"/>
          </p:cNvPicPr>
          <p:nvPr/>
        </p:nvPicPr>
        <p:blipFill>
          <a:blip r:embed="rId3"/>
          <a:srcRect r="7"/>
          <a:stretch>
            <a:fillRect/>
          </a:stretch>
        </p:blipFill>
        <p:spPr>
          <a:xfrm>
            <a:off x="1608" y="5483523"/>
            <a:ext cx="1161258" cy="1368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3"/>
                  <a:pt x="0" y="10797"/>
                </a:cubicBezTo>
                <a:cubicBezTo>
                  <a:pt x="0" y="16760"/>
                  <a:pt x="4835" y="21600"/>
                  <a:pt x="10800" y="21600"/>
                </a:cubicBezTo>
                <a:cubicBezTo>
                  <a:pt x="16765" y="21600"/>
                  <a:pt x="21600" y="16760"/>
                  <a:pt x="21600" y="10797"/>
                </a:cubicBezTo>
                <a:cubicBezTo>
                  <a:pt x="21600" y="4833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itle 1"/>
          <p:cNvSpPr txBox="1">
            <a:spLocks noGrp="1"/>
          </p:cNvSpPr>
          <p:nvPr>
            <p:ph type="title"/>
          </p:nvPr>
        </p:nvSpPr>
        <p:spPr>
          <a:xfrm>
            <a:off x="1077218" y="568861"/>
            <a:ext cx="5916874" cy="612313"/>
          </a:xfrm>
          <a:prstGeom prst="rect">
            <a:avLst/>
          </a:prstGeom>
        </p:spPr>
        <p:txBody>
          <a:bodyPr anchor="b"/>
          <a:lstStyle/>
          <a:p>
            <a:pPr defTabSz="868680">
              <a:defRPr sz="3000"/>
            </a:pPr>
            <a:r>
              <a:t> </a:t>
            </a:r>
            <a:r>
              <a:rPr sz="3400"/>
              <a:t>Maslow's Hierarchy of Needs </a:t>
            </a:r>
          </a:p>
        </p:txBody>
      </p:sp>
      <p:sp>
        <p:nvSpPr>
          <p:cNvPr id="76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76692" y="1718003"/>
            <a:ext cx="4519748" cy="4359912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Physiological </a:t>
            </a:r>
          </a:p>
          <a:p>
            <a:pPr>
              <a:defRPr sz="3200"/>
            </a:pPr>
            <a:r>
              <a:t>Safety </a:t>
            </a:r>
          </a:p>
          <a:p>
            <a:pPr>
              <a:defRPr sz="3200"/>
            </a:pPr>
            <a:r>
              <a:t>Love / Belonging</a:t>
            </a:r>
          </a:p>
          <a:p>
            <a:pPr>
              <a:defRPr sz="3200"/>
            </a:pPr>
            <a:r>
              <a:t>Esteem</a:t>
            </a:r>
          </a:p>
          <a:p>
            <a:pPr>
              <a:defRPr sz="3200"/>
            </a:pPr>
            <a:r>
              <a:t>Self-Actualization </a:t>
            </a:r>
          </a:p>
        </p:txBody>
      </p:sp>
      <p:pic>
        <p:nvPicPr>
          <p:cNvPr id="76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32" y="1962549"/>
            <a:ext cx="6389347" cy="3833608"/>
          </a:xfrm>
          <a:prstGeom prst="rect">
            <a:avLst/>
          </a:prstGeom>
          <a:ln w="127000" cap="sq">
            <a:solidFill>
              <a:srgbClr val="000000"/>
            </a:solidFill>
            <a:miter/>
          </a:ln>
          <a:effectLst>
            <a:outerShdw blurRad="63500" dist="50800" dir="2700000" rotWithShape="0">
              <a:srgbClr val="000000">
                <a:alpha val="40000"/>
              </a:srgbClr>
            </a:outerShdw>
          </a:effectLst>
        </p:spPr>
      </p:pic>
      <p:grpSp>
        <p:nvGrpSpPr>
          <p:cNvPr id="772" name="Group 17"/>
          <p:cNvGrpSpPr/>
          <p:nvPr/>
        </p:nvGrpSpPr>
        <p:grpSpPr>
          <a:xfrm>
            <a:off x="12068638" y="-1"/>
            <a:ext cx="123363" cy="6858003"/>
            <a:chOff x="0" y="0"/>
            <a:chExt cx="123362" cy="6858001"/>
          </a:xfrm>
        </p:grpSpPr>
        <p:sp>
          <p:nvSpPr>
            <p:cNvPr id="770" name="Rectangle 18"/>
            <p:cNvSpPr/>
            <p:nvPr/>
          </p:nvSpPr>
          <p:spPr>
            <a:xfrm flipH="1">
              <a:off x="0" y="0"/>
              <a:ext cx="123363" cy="6858001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1" name="Rectangle 19"/>
            <p:cNvSpPr/>
            <p:nvPr/>
          </p:nvSpPr>
          <p:spPr>
            <a:xfrm flipH="1">
              <a:off x="0" y="3527552"/>
              <a:ext cx="123363" cy="3330450"/>
            </a:xfrm>
            <a:prstGeom prst="rect">
              <a:avLst/>
            </a:prstGeom>
            <a:gradFill flip="none" rotWithShape="1">
              <a:gsLst>
                <a:gs pos="19000">
                  <a:srgbClr val="D86ECC">
                    <a:alpha val="0"/>
                  </a:srgbClr>
                </a:gs>
                <a:gs pos="100000">
                  <a:srgbClr val="D86ECC"/>
                </a:gs>
              </a:gsLst>
              <a:lin ang="6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773" name="Picture 4" descr="Picture 4"/>
          <p:cNvPicPr>
            <a:picLocks noChangeAspect="1"/>
          </p:cNvPicPr>
          <p:nvPr/>
        </p:nvPicPr>
        <p:blipFill>
          <a:blip r:embed="rId3"/>
          <a:srcRect r="4"/>
          <a:stretch>
            <a:fillRect/>
          </a:stretch>
        </p:blipFill>
        <p:spPr>
          <a:xfrm>
            <a:off x="1608" y="5339750"/>
            <a:ext cx="1218805" cy="1512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4839" y="0"/>
                  <a:pt x="0" y="4838"/>
                  <a:pt x="0" y="10803"/>
                </a:cubicBezTo>
                <a:cubicBezTo>
                  <a:pt x="0" y="16768"/>
                  <a:pt x="4839" y="21600"/>
                  <a:pt x="10804" y="21600"/>
                </a:cubicBezTo>
                <a:cubicBezTo>
                  <a:pt x="16768" y="21600"/>
                  <a:pt x="21600" y="16768"/>
                  <a:pt x="21600" y="10803"/>
                </a:cubicBezTo>
                <a:cubicBezTo>
                  <a:pt x="21600" y="4838"/>
                  <a:pt x="16768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6" name="Title 1"/>
          <p:cNvSpPr txBox="1">
            <a:spLocks noGrp="1"/>
          </p:cNvSpPr>
          <p:nvPr>
            <p:ph type="title"/>
          </p:nvPr>
        </p:nvSpPr>
        <p:spPr>
          <a:xfrm>
            <a:off x="761800" y="310895"/>
            <a:ext cx="7074552" cy="212140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 Esteem and Disability </a:t>
            </a:r>
          </a:p>
        </p:txBody>
      </p:sp>
      <p:sp>
        <p:nvSpPr>
          <p:cNvPr id="77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73594" y="-436728"/>
            <a:ext cx="10793085" cy="8102390"/>
          </a:xfrm>
          <a:prstGeom prst="rect">
            <a:avLst/>
          </a:prstGeom>
        </p:spPr>
        <p:txBody>
          <a:bodyPr anchor="ctr"/>
          <a:lstStyle/>
          <a:p>
            <a:pPr>
              <a:defRPr sz="3200"/>
            </a:pPr>
            <a:r>
              <a:t>Childhood</a:t>
            </a:r>
          </a:p>
          <a:p>
            <a:pPr>
              <a:defRPr sz="3200"/>
            </a:pPr>
            <a:r>
              <a:t>Adolescence </a:t>
            </a:r>
          </a:p>
          <a:p>
            <a:pPr>
              <a:defRPr sz="3200"/>
            </a:pPr>
            <a:r>
              <a:t>Maturity </a:t>
            </a:r>
          </a:p>
          <a:p>
            <a:pPr>
              <a:defRPr sz="3200"/>
            </a:pPr>
            <a:r>
              <a:t>Older age</a:t>
            </a:r>
          </a:p>
        </p:txBody>
      </p:sp>
      <p:pic>
        <p:nvPicPr>
          <p:cNvPr id="778" name="Picture 3" descr="Picture 3"/>
          <p:cNvPicPr>
            <a:picLocks noChangeAspect="1"/>
          </p:cNvPicPr>
          <p:nvPr/>
        </p:nvPicPr>
        <p:blipFill>
          <a:blip r:embed="rId2"/>
          <a:srcRect b="10596"/>
          <a:stretch>
            <a:fillRect/>
          </a:stretch>
        </p:blipFill>
        <p:spPr>
          <a:xfrm>
            <a:off x="3472974" y="2165624"/>
            <a:ext cx="8345215" cy="2837698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779" name="Content Placeholder 3" descr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80" y="5471390"/>
            <a:ext cx="1157192" cy="1389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2"/>
                  <a:pt x="0" y="10797"/>
                </a:cubicBezTo>
                <a:cubicBezTo>
                  <a:pt x="0" y="16761"/>
                  <a:pt x="4836" y="21600"/>
                  <a:pt x="10800" y="21600"/>
                </a:cubicBezTo>
                <a:cubicBezTo>
                  <a:pt x="16764" y="21600"/>
                  <a:pt x="21600" y="16761"/>
                  <a:pt x="21600" y="10797"/>
                </a:cubicBezTo>
                <a:cubicBezTo>
                  <a:pt x="21600" y="4832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80" name="TextBox 4"/>
          <p:cNvSpPr txBox="1"/>
          <p:nvPr/>
        </p:nvSpPr>
        <p:spPr>
          <a:xfrm>
            <a:off x="4537428" y="4981882"/>
            <a:ext cx="3450416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endParaRPr/>
          </a:p>
          <a:p>
            <a:r>
              <a:t>Abilitee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Title 1"/>
          <p:cNvSpPr txBox="1">
            <a:spLocks noGrp="1"/>
          </p:cNvSpPr>
          <p:nvPr>
            <p:ph type="title"/>
          </p:nvPr>
        </p:nvSpPr>
        <p:spPr>
          <a:xfrm>
            <a:off x="-673564" y="365125"/>
            <a:ext cx="12027366" cy="1325563"/>
          </a:xfrm>
          <a:prstGeom prst="rect">
            <a:avLst/>
          </a:prstGeom>
        </p:spPr>
        <p:txBody>
          <a:bodyPr/>
          <a:lstStyle/>
          <a:p>
            <a:r>
              <a:t>                     Cultural Ableism </a:t>
            </a:r>
          </a:p>
        </p:txBody>
      </p:sp>
      <p:grpSp>
        <p:nvGrpSpPr>
          <p:cNvPr id="794" name="Content Placeholder 2"/>
          <p:cNvGrpSpPr/>
          <p:nvPr/>
        </p:nvGrpSpPr>
        <p:grpSpPr>
          <a:xfrm>
            <a:off x="2823155" y="1726787"/>
            <a:ext cx="7652748" cy="4433999"/>
            <a:chOff x="0" y="0"/>
            <a:chExt cx="7652747" cy="4433997"/>
          </a:xfrm>
        </p:grpSpPr>
        <p:sp>
          <p:nvSpPr>
            <p:cNvPr id="783" name="Rectangle"/>
            <p:cNvSpPr/>
            <p:nvPr/>
          </p:nvSpPr>
          <p:spPr>
            <a:xfrm rot="5400000">
              <a:off x="-565284" y="1564856"/>
              <a:ext cx="2453839" cy="295601"/>
            </a:xfrm>
            <a:prstGeom prst="rect">
              <a:avLst/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786" name="Group"/>
            <p:cNvGrpSpPr/>
            <p:nvPr/>
          </p:nvGrpSpPr>
          <p:grpSpPr>
            <a:xfrm>
              <a:off x="0" y="0"/>
              <a:ext cx="3284442" cy="1970667"/>
              <a:chOff x="0" y="0"/>
              <a:chExt cx="3284441" cy="1970666"/>
            </a:xfrm>
          </p:grpSpPr>
          <p:sp>
            <p:nvSpPr>
              <p:cNvPr id="784" name="Rounded Rectangle"/>
              <p:cNvSpPr/>
              <p:nvPr/>
            </p:nvSpPr>
            <p:spPr>
              <a:xfrm>
                <a:off x="-1" y="0"/>
                <a:ext cx="3284443" cy="1970667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5" name="Ableism exists when there is a negative prejudice towards people with disability"/>
              <p:cNvSpPr txBox="1"/>
              <p:nvPr/>
            </p:nvSpPr>
            <p:spPr>
              <a:xfrm>
                <a:off x="57717" y="586551"/>
                <a:ext cx="3169006" cy="7975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sz="1600" i="1">
                    <a:solidFill>
                      <a:srgbClr val="FFFFFF"/>
                    </a:solidFill>
                  </a:defRPr>
                </a:pPr>
                <a:r>
                  <a:t>Ableism</a:t>
                </a:r>
                <a:r>
                  <a:rPr i="0"/>
                  <a:t> exists when there is a negative prejudice towards people with disability</a:t>
                </a:r>
              </a:p>
            </p:txBody>
          </p:sp>
        </p:grpSp>
        <p:sp>
          <p:nvSpPr>
            <p:cNvPr id="787" name="Rectangle"/>
            <p:cNvSpPr/>
            <p:nvPr/>
          </p:nvSpPr>
          <p:spPr>
            <a:xfrm>
              <a:off x="666381" y="2796520"/>
              <a:ext cx="4358815" cy="295601"/>
            </a:xfrm>
            <a:prstGeom prst="rect">
              <a:avLst/>
            </a:pr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790" name="Group"/>
            <p:cNvGrpSpPr/>
            <p:nvPr/>
          </p:nvGrpSpPr>
          <p:grpSpPr>
            <a:xfrm>
              <a:off x="0" y="2463331"/>
              <a:ext cx="3284442" cy="1970667"/>
              <a:chOff x="0" y="0"/>
              <a:chExt cx="3284441" cy="1970666"/>
            </a:xfrm>
          </p:grpSpPr>
          <p:sp>
            <p:nvSpPr>
              <p:cNvPr id="788" name="Rounded Rectangle"/>
              <p:cNvSpPr/>
              <p:nvPr/>
            </p:nvSpPr>
            <p:spPr>
              <a:xfrm>
                <a:off x="-1" y="0"/>
                <a:ext cx="3284443" cy="1970667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9" name="It suggests that people with disabilities are less competent due to their disabling condition, and that there is no way that they can live meaningful, productive lives without being a burden on society."/>
              <p:cNvSpPr txBox="1"/>
              <p:nvPr/>
            </p:nvSpPr>
            <p:spPr>
              <a:xfrm>
                <a:off x="57717" y="152211"/>
                <a:ext cx="3169006" cy="1666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It suggests that people with disabilities are less competent due to their disabling condition, and that there is no way that they can live meaningful, productive lives without being a burden on society. </a:t>
                </a:r>
              </a:p>
            </p:txBody>
          </p:sp>
        </p:grpSp>
        <p:grpSp>
          <p:nvGrpSpPr>
            <p:cNvPr id="793" name="Group"/>
            <p:cNvGrpSpPr/>
            <p:nvPr/>
          </p:nvGrpSpPr>
          <p:grpSpPr>
            <a:xfrm>
              <a:off x="4368305" y="2463331"/>
              <a:ext cx="3284444" cy="1970667"/>
              <a:chOff x="0" y="0"/>
              <a:chExt cx="3284442" cy="1970666"/>
            </a:xfrm>
          </p:grpSpPr>
          <p:sp>
            <p:nvSpPr>
              <p:cNvPr id="791" name="Rounded Rectangle"/>
              <p:cNvSpPr/>
              <p:nvPr/>
            </p:nvSpPr>
            <p:spPr>
              <a:xfrm>
                <a:off x="-1" y="0"/>
                <a:ext cx="3284444" cy="1970667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92" name="When ableism dominates, people with disabilities feel rejected, as though they are a burden to society. They are fearful of being judged when speaking up for what they need and deserve and simply accept society’s conditions."/>
              <p:cNvSpPr txBox="1"/>
              <p:nvPr/>
            </p:nvSpPr>
            <p:spPr>
              <a:xfrm>
                <a:off x="57717" y="43626"/>
                <a:ext cx="3169006" cy="18834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When ableism dominates, people with disabilities feel rejected, as though they are a burden to society. They are fearful of being judged when speaking up for what they need and deserve and simply accept society’s conditions.</a:t>
                </a:r>
              </a:p>
            </p:txBody>
          </p:sp>
        </p:grpSp>
      </p:grpSp>
      <p:pic>
        <p:nvPicPr>
          <p:cNvPr id="79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588078"/>
            <a:ext cx="3464946" cy="2274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4"/>
                  <a:pt x="0" y="10798"/>
                </a:cubicBezTo>
                <a:cubicBezTo>
                  <a:pt x="0" y="16763"/>
                  <a:pt x="4834" y="21600"/>
                  <a:pt x="10799" y="21600"/>
                </a:cubicBezTo>
                <a:cubicBezTo>
                  <a:pt x="16762" y="21600"/>
                  <a:pt x="21600" y="16763"/>
                  <a:pt x="21600" y="10798"/>
                </a:cubicBezTo>
                <a:cubicBezTo>
                  <a:pt x="21600" y="4834"/>
                  <a:pt x="16762" y="0"/>
                  <a:pt x="10799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796" name="TextBox 22"/>
          <p:cNvSpPr txBox="1"/>
          <p:nvPr/>
        </p:nvSpPr>
        <p:spPr>
          <a:xfrm>
            <a:off x="8565474" y="3236578"/>
            <a:ext cx="3974478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Stephanie Thomas Cur8able</a:t>
            </a:r>
          </a:p>
        </p:txBody>
      </p:sp>
      <p:pic>
        <p:nvPicPr>
          <p:cNvPr id="797" name="Content Placeholder 3" descr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80" y="5471390"/>
            <a:ext cx="1157192" cy="1389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2"/>
                  <a:pt x="0" y="10797"/>
                </a:cubicBezTo>
                <a:cubicBezTo>
                  <a:pt x="0" y="16761"/>
                  <a:pt x="4836" y="21600"/>
                  <a:pt x="10800" y="21600"/>
                </a:cubicBezTo>
                <a:cubicBezTo>
                  <a:pt x="16764" y="21600"/>
                  <a:pt x="21600" y="16761"/>
                  <a:pt x="21600" y="10797"/>
                </a:cubicBezTo>
                <a:cubicBezTo>
                  <a:pt x="21600" y="4832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itle 1"/>
          <p:cNvSpPr txBox="1">
            <a:spLocks noGrp="1"/>
          </p:cNvSpPr>
          <p:nvPr>
            <p:ph type="title"/>
          </p:nvPr>
        </p:nvSpPr>
        <p:spPr>
          <a:xfrm>
            <a:off x="838200" y="-109327"/>
            <a:ext cx="10515600" cy="1296807"/>
          </a:xfrm>
          <a:prstGeom prst="rect">
            <a:avLst/>
          </a:prstGeom>
        </p:spPr>
        <p:txBody>
          <a:bodyPr/>
          <a:lstStyle/>
          <a:p>
            <a:r>
              <a:t>         Costumes and Esteem</a:t>
            </a:r>
          </a:p>
        </p:txBody>
      </p:sp>
      <p:sp>
        <p:nvSpPr>
          <p:cNvPr id="80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48088" y="1313334"/>
            <a:ext cx="11205713" cy="4791745"/>
          </a:xfrm>
          <a:prstGeom prst="rect">
            <a:avLst/>
          </a:prstGeom>
        </p:spPr>
        <p:txBody>
          <a:bodyPr/>
          <a:lstStyle/>
          <a:p>
            <a:pPr marL="0" indent="0" defTabSz="859536">
              <a:lnSpc>
                <a:spcPct val="72000"/>
              </a:lnSpc>
              <a:spcBef>
                <a:spcPts val="900"/>
              </a:spcBef>
              <a:buSzTx/>
              <a:buNone/>
              <a:defRPr sz="2500"/>
            </a:pPr>
            <a:r>
              <a:t>  </a:t>
            </a:r>
            <a:endParaRPr sz="2200"/>
          </a:p>
          <a:p>
            <a:pPr marL="0" indent="0" defTabSz="859536">
              <a:lnSpc>
                <a:spcPct val="72000"/>
              </a:lnSpc>
              <a:spcBef>
                <a:spcPts val="900"/>
              </a:spcBef>
              <a:buSzTx/>
              <a:buNone/>
              <a:defRPr sz="2200"/>
            </a:pPr>
            <a:endParaRPr sz="2200"/>
          </a:p>
          <a:p>
            <a:pPr marL="214884" indent="-214884" defTabSz="859536">
              <a:lnSpc>
                <a:spcPct val="72000"/>
              </a:lnSpc>
              <a:spcBef>
                <a:spcPts val="900"/>
              </a:spcBef>
              <a:defRPr sz="1400"/>
            </a:pPr>
            <a:r>
              <a:t>      </a:t>
            </a:r>
            <a:r>
              <a:rPr sz="1800"/>
              <a:t>Opportunity for fantasy</a:t>
            </a:r>
            <a:endParaRPr sz="1500"/>
          </a:p>
          <a:p>
            <a:pPr marL="214884" indent="-214884" defTabSz="859536">
              <a:lnSpc>
                <a:spcPct val="72000"/>
              </a:lnSpc>
              <a:spcBef>
                <a:spcPts val="900"/>
              </a:spcBef>
              <a:defRPr sz="1800"/>
            </a:pPr>
            <a:r>
              <a:t>     Effects on self esteem </a:t>
            </a:r>
            <a:endParaRPr sz="1500"/>
          </a:p>
          <a:p>
            <a:pPr marL="214884" indent="-214884" defTabSz="859536">
              <a:lnSpc>
                <a:spcPct val="72000"/>
              </a:lnSpc>
              <a:spcBef>
                <a:spcPts val="900"/>
              </a:spcBef>
              <a:defRPr sz="1800"/>
            </a:pPr>
            <a:r>
              <a:t>     Restrictions in schools</a:t>
            </a:r>
            <a:endParaRPr sz="1500"/>
          </a:p>
          <a:p>
            <a:pPr marL="182650" indent="-182650" defTabSz="859536">
              <a:lnSpc>
                <a:spcPct val="72000"/>
              </a:lnSpc>
              <a:spcBef>
                <a:spcPts val="900"/>
              </a:spcBef>
              <a:defRPr sz="1500"/>
            </a:pPr>
            <a:r>
              <a:t>    </a:t>
            </a:r>
            <a:r>
              <a:rPr sz="1800"/>
              <a:t> Considerations in characters </a:t>
            </a:r>
          </a:p>
          <a:p>
            <a:pPr marL="214884" indent="-214884" defTabSz="859536">
              <a:lnSpc>
                <a:spcPct val="72000"/>
              </a:lnSpc>
              <a:spcBef>
                <a:spcPts val="900"/>
              </a:spcBef>
              <a:defRPr sz="1800"/>
            </a:pPr>
            <a:r>
              <a:t>     Halloween, dress up parties, make-believe</a:t>
            </a:r>
            <a:endParaRPr sz="1500"/>
          </a:p>
          <a:p>
            <a:pPr marL="214884" indent="-214884" defTabSz="859536">
              <a:lnSpc>
                <a:spcPct val="72000"/>
              </a:lnSpc>
              <a:spcBef>
                <a:spcPts val="900"/>
              </a:spcBef>
              <a:defRPr sz="1800"/>
            </a:pPr>
            <a:r>
              <a:t>     Adults and children</a:t>
            </a:r>
            <a:endParaRPr sz="1500"/>
          </a:p>
          <a:p>
            <a:pPr marL="214884" indent="-214884" defTabSz="859536">
              <a:lnSpc>
                <a:spcPct val="72000"/>
              </a:lnSpc>
              <a:spcBef>
                <a:spcPts val="900"/>
              </a:spcBef>
              <a:defRPr sz="3000"/>
            </a:pPr>
            <a:endParaRPr sz="1500"/>
          </a:p>
          <a:p>
            <a:pPr marL="0" indent="0" defTabSz="859536">
              <a:lnSpc>
                <a:spcPct val="72000"/>
              </a:lnSpc>
              <a:spcBef>
                <a:spcPts val="900"/>
              </a:spcBef>
              <a:buSzTx/>
              <a:buNone/>
              <a:defRPr sz="1800"/>
            </a:pPr>
            <a:r>
              <a:t> </a:t>
            </a:r>
            <a:endParaRPr sz="1500"/>
          </a:p>
          <a:p>
            <a:pPr marL="0" indent="0" defTabSz="859536">
              <a:lnSpc>
                <a:spcPct val="72000"/>
              </a:lnSpc>
              <a:spcBef>
                <a:spcPts val="900"/>
              </a:spcBef>
              <a:buSzTx/>
              <a:buNone/>
              <a:defRPr sz="1800"/>
            </a:pPr>
            <a:r>
              <a:t> </a:t>
            </a:r>
            <a:endParaRPr sz="1500"/>
          </a:p>
          <a:p>
            <a:pPr marL="0" indent="0" defTabSz="859536">
              <a:lnSpc>
                <a:spcPct val="72000"/>
              </a:lnSpc>
              <a:spcBef>
                <a:spcPts val="900"/>
              </a:spcBef>
              <a:buSzTx/>
              <a:buNone/>
              <a:defRPr sz="1500"/>
            </a:pPr>
            <a:r>
              <a:t> </a:t>
            </a:r>
          </a:p>
          <a:p>
            <a:pPr marL="0" indent="0" defTabSz="859536">
              <a:lnSpc>
                <a:spcPct val="72000"/>
              </a:lnSpc>
              <a:spcBef>
                <a:spcPts val="900"/>
              </a:spcBef>
              <a:buSzTx/>
              <a:buNone/>
              <a:defRPr sz="1500"/>
            </a:pPr>
            <a:r>
              <a:t> </a:t>
            </a:r>
          </a:p>
          <a:p>
            <a:pPr marL="0" indent="0" defTabSz="859536">
              <a:lnSpc>
                <a:spcPct val="72000"/>
              </a:lnSpc>
              <a:spcBef>
                <a:spcPts val="900"/>
              </a:spcBef>
              <a:buSzTx/>
              <a:buNone/>
              <a:defRPr sz="1500"/>
            </a:pPr>
            <a:r>
              <a:t> </a:t>
            </a:r>
          </a:p>
        </p:txBody>
      </p:sp>
      <p:pic>
        <p:nvPicPr>
          <p:cNvPr id="801" name="Content Placeholder 3" descr="Content Placeholder 3"/>
          <p:cNvPicPr>
            <a:picLocks noChangeAspect="1"/>
          </p:cNvPicPr>
          <p:nvPr/>
        </p:nvPicPr>
        <p:blipFill>
          <a:blip r:embed="rId2"/>
          <a:srcRect b="12"/>
          <a:stretch>
            <a:fillRect/>
          </a:stretch>
        </p:blipFill>
        <p:spPr>
          <a:xfrm flipH="1">
            <a:off x="3879" y="5370750"/>
            <a:ext cx="1229081" cy="1489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4832" y="0"/>
                  <a:pt x="0" y="4835"/>
                  <a:pt x="0" y="10800"/>
                </a:cubicBezTo>
                <a:cubicBezTo>
                  <a:pt x="0" y="16765"/>
                  <a:pt x="4832" y="21600"/>
                  <a:pt x="10797" y="21600"/>
                </a:cubicBezTo>
                <a:cubicBezTo>
                  <a:pt x="16760" y="21600"/>
                  <a:pt x="21600" y="16765"/>
                  <a:pt x="21600" y="10800"/>
                </a:cubicBezTo>
                <a:cubicBezTo>
                  <a:pt x="21600" y="4835"/>
                  <a:pt x="16760" y="0"/>
                  <a:pt x="1079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578" y="1842771"/>
            <a:ext cx="1335713" cy="159876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803" name="Picture 6" descr="Picture 6"/>
          <p:cNvPicPr>
            <a:picLocks noChangeAspect="1"/>
          </p:cNvPicPr>
          <p:nvPr/>
        </p:nvPicPr>
        <p:blipFill>
          <a:blip r:embed="rId4"/>
          <a:srcRect l="520" t="6007"/>
          <a:stretch>
            <a:fillRect/>
          </a:stretch>
        </p:blipFill>
        <p:spPr>
          <a:xfrm>
            <a:off x="8326817" y="5102337"/>
            <a:ext cx="1180737" cy="1599112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804" name="Picture 7" descr="Picture 7"/>
          <p:cNvPicPr>
            <a:picLocks noChangeAspect="1"/>
          </p:cNvPicPr>
          <p:nvPr/>
        </p:nvPicPr>
        <p:blipFill>
          <a:blip r:embed="rId5"/>
          <a:srcRect l="3145" t="5456"/>
          <a:stretch>
            <a:fillRect/>
          </a:stretch>
        </p:blipFill>
        <p:spPr>
          <a:xfrm>
            <a:off x="10523145" y="4096825"/>
            <a:ext cx="1450694" cy="1490114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805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244" y="1842771"/>
            <a:ext cx="1360433" cy="1555633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806" name="Picture 12" descr="Picture 12"/>
          <p:cNvPicPr>
            <a:picLocks noChangeAspect="1"/>
          </p:cNvPicPr>
          <p:nvPr/>
        </p:nvPicPr>
        <p:blipFill>
          <a:blip r:embed="rId7"/>
          <a:srcRect r="18584"/>
          <a:stretch>
            <a:fillRect/>
          </a:stretch>
        </p:blipFill>
        <p:spPr>
          <a:xfrm>
            <a:off x="8299432" y="283057"/>
            <a:ext cx="1235429" cy="1725684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807" name="Picture 13" descr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644" y="4096825"/>
            <a:ext cx="1075034" cy="169940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808" name="Picture 14" descr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5970" y="2475346"/>
            <a:ext cx="1875314" cy="190730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809" name="TextBox 9"/>
          <p:cNvSpPr txBox="1"/>
          <p:nvPr/>
        </p:nvSpPr>
        <p:spPr>
          <a:xfrm>
            <a:off x="8051535" y="4478421"/>
            <a:ext cx="255687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Kozie compression 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Swimwear and Self-Image</a:t>
            </a:r>
          </a:p>
        </p:txBody>
      </p:sp>
      <p:sp>
        <p:nvSpPr>
          <p:cNvPr id="81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168879" y="1710606"/>
            <a:ext cx="10515601" cy="4351338"/>
          </a:xfrm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3000"/>
            </a:pPr>
            <a:r>
              <a:t> </a:t>
            </a:r>
            <a:r>
              <a:rPr sz="2600"/>
              <a:t>Swimwear exposes everything </a:t>
            </a:r>
          </a:p>
          <a:p>
            <a:pPr marL="217170" indent="-217170" defTabSz="868680">
              <a:spcBef>
                <a:spcPts val="900"/>
              </a:spcBef>
              <a:defRPr sz="2600"/>
            </a:pPr>
            <a:r>
              <a:t>Considerations in Design</a:t>
            </a:r>
          </a:p>
          <a:p>
            <a:pPr marL="651509" lvl="1" indent="-217170" defTabSz="868680">
              <a:spcBef>
                <a:spcPts val="400"/>
              </a:spcBef>
              <a:buFont typeface="Courier New"/>
              <a:buChar char="o"/>
              <a:defRPr sz="2600"/>
            </a:pPr>
            <a:r>
              <a:t>Body shapes</a:t>
            </a:r>
            <a:endParaRPr sz="2200"/>
          </a:p>
          <a:p>
            <a:pPr marL="651509" lvl="1" indent="-217170" defTabSz="868680">
              <a:spcBef>
                <a:spcPts val="400"/>
              </a:spcBef>
              <a:buFont typeface="Courier New"/>
              <a:buChar char="o"/>
              <a:defRPr sz="2600"/>
            </a:pPr>
            <a:r>
              <a:t>Sizes</a:t>
            </a:r>
            <a:endParaRPr sz="2200"/>
          </a:p>
          <a:p>
            <a:pPr marL="651509" lvl="1" indent="-217170" defTabSz="868680">
              <a:spcBef>
                <a:spcPts val="400"/>
              </a:spcBef>
              <a:buFont typeface="Courier New"/>
              <a:buChar char="o"/>
              <a:defRPr sz="2600"/>
            </a:pPr>
            <a:r>
              <a:t>Dexterity</a:t>
            </a:r>
            <a:endParaRPr sz="2200"/>
          </a:p>
          <a:p>
            <a:pPr marL="651509" lvl="1" indent="-217170" defTabSz="868680">
              <a:spcBef>
                <a:spcPts val="400"/>
              </a:spcBef>
              <a:buFont typeface="Courier New"/>
              <a:buChar char="o"/>
              <a:defRPr sz="2600"/>
            </a:pPr>
            <a:r>
              <a:t>Toileting </a:t>
            </a:r>
            <a:endParaRPr sz="2200"/>
          </a:p>
          <a:p>
            <a:pPr marL="651509" lvl="1" indent="-217170" defTabSz="868680">
              <a:spcBef>
                <a:spcPts val="400"/>
              </a:spcBef>
              <a:buFont typeface="Courier New"/>
              <a:buChar char="o"/>
              <a:defRPr sz="2600"/>
            </a:pPr>
            <a:r>
              <a:t>Easy access</a:t>
            </a:r>
            <a:endParaRPr sz="2200"/>
          </a:p>
          <a:p>
            <a:pPr marL="651509" lvl="1" indent="-217170" defTabSz="868680">
              <a:spcBef>
                <a:spcPts val="400"/>
              </a:spcBef>
              <a:buFont typeface="Courier New"/>
              <a:buChar char="o"/>
              <a:defRPr sz="2600"/>
            </a:pPr>
            <a:r>
              <a:t>Mental health </a:t>
            </a:r>
            <a:endParaRPr sz="2200"/>
          </a:p>
          <a:p>
            <a:pPr marL="1085850" lvl="2" indent="-217169" defTabSz="868680">
              <a:spcBef>
                <a:spcPts val="400"/>
              </a:spcBef>
              <a:buFontTx/>
              <a:buChar char="▪"/>
              <a:defRPr sz="2600"/>
            </a:pPr>
            <a:r>
              <a:t>Anxiety</a:t>
            </a:r>
            <a:endParaRPr sz="1900"/>
          </a:p>
          <a:p>
            <a:pPr marL="1085850" lvl="2" indent="-217169" defTabSz="868680">
              <a:spcBef>
                <a:spcPts val="400"/>
              </a:spcBef>
              <a:buFontTx/>
              <a:buChar char="▪"/>
              <a:defRPr sz="2600"/>
            </a:pPr>
            <a:r>
              <a:t>Depression</a:t>
            </a:r>
          </a:p>
        </p:txBody>
      </p:sp>
      <p:pic>
        <p:nvPicPr>
          <p:cNvPr id="81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736" y="687917"/>
            <a:ext cx="3301764" cy="4373594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TextBox 4"/>
          <p:cNvSpPr txBox="1"/>
          <p:nvPr/>
        </p:nvSpPr>
        <p:spPr>
          <a:xfrm>
            <a:off x="7845208" y="4919575"/>
            <a:ext cx="3080435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/>
            </a:pPr>
            <a:endParaRPr/>
          </a:p>
          <a:p>
            <a:pPr>
              <a:defRPr sz="1600"/>
            </a:pPr>
            <a:r>
              <a:t>MIGA Swim</a:t>
            </a:r>
          </a:p>
        </p:txBody>
      </p:sp>
      <p:pic>
        <p:nvPicPr>
          <p:cNvPr id="815" name="Content Placeholder 3" descr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80" y="5471390"/>
            <a:ext cx="1157192" cy="1389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2"/>
                  <a:pt x="0" y="10797"/>
                </a:cubicBezTo>
                <a:cubicBezTo>
                  <a:pt x="0" y="16761"/>
                  <a:pt x="4836" y="21600"/>
                  <a:pt x="10800" y="21600"/>
                </a:cubicBezTo>
                <a:cubicBezTo>
                  <a:pt x="16764" y="21600"/>
                  <a:pt x="21600" y="16761"/>
                  <a:pt x="21600" y="10797"/>
                </a:cubicBezTo>
                <a:cubicBezTo>
                  <a:pt x="21600" y="4832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                                  MANIKIN </a:t>
            </a:r>
          </a:p>
        </p:txBody>
      </p:sp>
      <p:pic>
        <p:nvPicPr>
          <p:cNvPr id="818" name="Content Placeholder 3" descr="Content Placeholder 3"/>
          <p:cNvPicPr>
            <a:picLocks noChangeAspect="1"/>
          </p:cNvPicPr>
          <p:nvPr/>
        </p:nvPicPr>
        <p:blipFill>
          <a:blip r:embed="rId2"/>
          <a:srcRect l="16304" t="11094" r="11413" b="10558"/>
          <a:stretch>
            <a:fillRect/>
          </a:stretch>
        </p:blipFill>
        <p:spPr>
          <a:xfrm>
            <a:off x="419704" y="272142"/>
            <a:ext cx="1961725" cy="3686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" name="Content Placeholder 3" descr="Content Placeholder 3"/>
          <p:cNvPicPr>
            <a:picLocks noChangeAspect="1"/>
          </p:cNvPicPr>
          <p:nvPr/>
        </p:nvPicPr>
        <p:blipFill>
          <a:blip r:embed="rId3"/>
          <a:srcRect r="10" b="6"/>
          <a:stretch>
            <a:fillRect/>
          </a:stretch>
        </p:blipFill>
        <p:spPr>
          <a:xfrm flipH="1">
            <a:off x="4031" y="5270108"/>
            <a:ext cx="1387080" cy="1604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5"/>
                  <a:pt x="0" y="10800"/>
                </a:cubicBezTo>
                <a:cubicBezTo>
                  <a:pt x="0" y="16765"/>
                  <a:pt x="4838" y="21600"/>
                  <a:pt x="10803" y="21600"/>
                </a:cubicBezTo>
                <a:cubicBezTo>
                  <a:pt x="16768" y="21600"/>
                  <a:pt x="21600" y="16765"/>
                  <a:pt x="21600" y="10800"/>
                </a:cubicBezTo>
                <a:cubicBezTo>
                  <a:pt x="21600" y="4835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0" name="Picture 2" descr="Picture 2"/>
          <p:cNvPicPr>
            <a:picLocks noChangeAspect="1"/>
          </p:cNvPicPr>
          <p:nvPr/>
        </p:nvPicPr>
        <p:blipFill>
          <a:blip r:embed="rId4"/>
          <a:srcRect r="3" b="2"/>
          <a:stretch>
            <a:fillRect/>
          </a:stretch>
        </p:blipFill>
        <p:spPr>
          <a:xfrm>
            <a:off x="8989855" y="364369"/>
            <a:ext cx="2513807" cy="3390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821" name="TextBox 5"/>
          <p:cNvSpPr txBox="1"/>
          <p:nvPr/>
        </p:nvSpPr>
        <p:spPr>
          <a:xfrm>
            <a:off x="8450605" y="3959936"/>
            <a:ext cx="3255610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Qaysean Williams</a:t>
            </a:r>
          </a:p>
          <a:p>
            <a:r>
              <a:t>Fashion and costume designer </a:t>
            </a:r>
          </a:p>
        </p:txBody>
      </p:sp>
      <p:sp>
        <p:nvSpPr>
          <p:cNvPr id="822" name="TextBox 6"/>
          <p:cNvSpPr txBox="1"/>
          <p:nvPr/>
        </p:nvSpPr>
        <p:spPr>
          <a:xfrm>
            <a:off x="3390948" y="1610556"/>
            <a:ext cx="5570364" cy="4993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endParaRPr/>
          </a:p>
          <a:p>
            <a:endParaRPr/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One Hand Sewing Man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Erbs Palsy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Quality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Glamour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Empowerment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Inspiration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Confidence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Branding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Next in Fashion</a:t>
            </a:r>
          </a:p>
        </p:txBody>
      </p:sp>
      <p:pic>
        <p:nvPicPr>
          <p:cNvPr id="823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434" y="5041648"/>
            <a:ext cx="1860552" cy="463052"/>
          </a:xfrm>
          <a:prstGeom prst="rect">
            <a:avLst/>
          </a:prstGeom>
          <a:ln w="228600" cap="sq">
            <a:solidFill>
              <a:srgbClr val="000000"/>
            </a:solidFill>
            <a:miter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12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xfrm>
            <a:off x="5297761" y="329184"/>
            <a:ext cx="6251112" cy="1783079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Disability Laws</a:t>
            </a:r>
          </a:p>
        </p:txBody>
      </p:sp>
      <p:grpSp>
        <p:nvGrpSpPr>
          <p:cNvPr id="153" name="sketchy line"/>
          <p:cNvGrpSpPr/>
          <p:nvPr/>
        </p:nvGrpSpPr>
        <p:grpSpPr>
          <a:xfrm>
            <a:off x="5297573" y="2354568"/>
            <a:ext cx="4244049" cy="55237"/>
            <a:chOff x="-82" y="-1"/>
            <a:chExt cx="4244047" cy="55235"/>
          </a:xfrm>
        </p:grpSpPr>
        <p:sp>
          <p:nvSpPr>
            <p:cNvPr id="151" name="Shape"/>
            <p:cNvSpPr/>
            <p:nvPr/>
          </p:nvSpPr>
          <p:spPr>
            <a:xfrm>
              <a:off x="-83" y="6523"/>
              <a:ext cx="4243779" cy="4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4183" extrusionOk="0">
                  <a:moveTo>
                    <a:pt x="0" y="4034"/>
                  </a:moveTo>
                  <a:cubicBezTo>
                    <a:pt x="732" y="8876"/>
                    <a:pt x="1358" y="8357"/>
                    <a:pt x="2654" y="4034"/>
                  </a:cubicBezTo>
                  <a:cubicBezTo>
                    <a:pt x="3950" y="-289"/>
                    <a:pt x="4146" y="-1022"/>
                    <a:pt x="5091" y="4034"/>
                  </a:cubicBezTo>
                  <a:cubicBezTo>
                    <a:pt x="6037" y="9089"/>
                    <a:pt x="6884" y="-2811"/>
                    <a:pt x="7745" y="4034"/>
                  </a:cubicBezTo>
                  <a:cubicBezTo>
                    <a:pt x="8605" y="10878"/>
                    <a:pt x="9617" y="5743"/>
                    <a:pt x="10830" y="4034"/>
                  </a:cubicBezTo>
                  <a:cubicBezTo>
                    <a:pt x="12043" y="2324"/>
                    <a:pt x="13338" y="-4118"/>
                    <a:pt x="14131" y="4034"/>
                  </a:cubicBezTo>
                  <a:cubicBezTo>
                    <a:pt x="14925" y="12186"/>
                    <a:pt x="15939" y="-3267"/>
                    <a:pt x="17649" y="4034"/>
                  </a:cubicBezTo>
                  <a:cubicBezTo>
                    <a:pt x="19358" y="11334"/>
                    <a:pt x="20447" y="4928"/>
                    <a:pt x="21598" y="4034"/>
                  </a:cubicBezTo>
                  <a:cubicBezTo>
                    <a:pt x="21596" y="5828"/>
                    <a:pt x="21598" y="7462"/>
                    <a:pt x="21598" y="9359"/>
                  </a:cubicBezTo>
                  <a:cubicBezTo>
                    <a:pt x="20449" y="2351"/>
                    <a:pt x="19516" y="7928"/>
                    <a:pt x="18297" y="9359"/>
                  </a:cubicBezTo>
                  <a:cubicBezTo>
                    <a:pt x="17077" y="10789"/>
                    <a:pt x="16308" y="4869"/>
                    <a:pt x="14779" y="9359"/>
                  </a:cubicBezTo>
                  <a:cubicBezTo>
                    <a:pt x="13251" y="13848"/>
                    <a:pt x="12857" y="17482"/>
                    <a:pt x="11262" y="9359"/>
                  </a:cubicBezTo>
                  <a:cubicBezTo>
                    <a:pt x="9667" y="1235"/>
                    <a:pt x="10008" y="12679"/>
                    <a:pt x="8825" y="9359"/>
                  </a:cubicBezTo>
                  <a:cubicBezTo>
                    <a:pt x="7641" y="6038"/>
                    <a:pt x="6839" y="7671"/>
                    <a:pt x="5523" y="9359"/>
                  </a:cubicBezTo>
                  <a:cubicBezTo>
                    <a:pt x="4208" y="11046"/>
                    <a:pt x="3961" y="14401"/>
                    <a:pt x="2654" y="9359"/>
                  </a:cubicBezTo>
                  <a:cubicBezTo>
                    <a:pt x="1347" y="4316"/>
                    <a:pt x="612" y="5277"/>
                    <a:pt x="0" y="9359"/>
                  </a:cubicBezTo>
                  <a:cubicBezTo>
                    <a:pt x="4" y="7178"/>
                    <a:pt x="-2" y="6416"/>
                    <a:pt x="0" y="403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Shape"/>
            <p:cNvSpPr/>
            <p:nvPr/>
          </p:nvSpPr>
          <p:spPr>
            <a:xfrm>
              <a:off x="27" y="-2"/>
              <a:ext cx="4243939" cy="46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14334" extrusionOk="0">
                  <a:moveTo>
                    <a:pt x="0" y="6315"/>
                  </a:moveTo>
                  <a:cubicBezTo>
                    <a:pt x="1086" y="-195"/>
                    <a:pt x="1565" y="700"/>
                    <a:pt x="2437" y="6315"/>
                  </a:cubicBezTo>
                  <a:cubicBezTo>
                    <a:pt x="3310" y="11930"/>
                    <a:pt x="4229" y="-267"/>
                    <a:pt x="4874" y="6315"/>
                  </a:cubicBezTo>
                  <a:cubicBezTo>
                    <a:pt x="5519" y="12897"/>
                    <a:pt x="6624" y="14102"/>
                    <a:pt x="7743" y="6315"/>
                  </a:cubicBezTo>
                  <a:cubicBezTo>
                    <a:pt x="8863" y="-1472"/>
                    <a:pt x="10026" y="-2716"/>
                    <a:pt x="11260" y="6315"/>
                  </a:cubicBezTo>
                  <a:cubicBezTo>
                    <a:pt x="12494" y="15346"/>
                    <a:pt x="13021" y="4829"/>
                    <a:pt x="13913" y="6315"/>
                  </a:cubicBezTo>
                  <a:cubicBezTo>
                    <a:pt x="14805" y="7802"/>
                    <a:pt x="15761" y="2159"/>
                    <a:pt x="16566" y="6315"/>
                  </a:cubicBezTo>
                  <a:cubicBezTo>
                    <a:pt x="17371" y="10471"/>
                    <a:pt x="20253" y="3178"/>
                    <a:pt x="21594" y="6315"/>
                  </a:cubicBezTo>
                  <a:cubicBezTo>
                    <a:pt x="21599" y="9097"/>
                    <a:pt x="21592" y="9216"/>
                    <a:pt x="21594" y="11983"/>
                  </a:cubicBezTo>
                  <a:cubicBezTo>
                    <a:pt x="20654" y="15999"/>
                    <a:pt x="19899" y="7294"/>
                    <a:pt x="18294" y="11983"/>
                  </a:cubicBezTo>
                  <a:cubicBezTo>
                    <a:pt x="16689" y="16673"/>
                    <a:pt x="16894" y="5083"/>
                    <a:pt x="15641" y="11983"/>
                  </a:cubicBezTo>
                  <a:cubicBezTo>
                    <a:pt x="14387" y="18884"/>
                    <a:pt x="14083" y="6893"/>
                    <a:pt x="12988" y="11983"/>
                  </a:cubicBezTo>
                  <a:cubicBezTo>
                    <a:pt x="11893" y="17074"/>
                    <a:pt x="11103" y="12367"/>
                    <a:pt x="9687" y="11983"/>
                  </a:cubicBezTo>
                  <a:cubicBezTo>
                    <a:pt x="8270" y="11599"/>
                    <a:pt x="7927" y="13808"/>
                    <a:pt x="6170" y="11983"/>
                  </a:cubicBezTo>
                  <a:cubicBezTo>
                    <a:pt x="4413" y="10159"/>
                    <a:pt x="4450" y="11159"/>
                    <a:pt x="3733" y="11983"/>
                  </a:cubicBezTo>
                  <a:cubicBezTo>
                    <a:pt x="3016" y="12808"/>
                    <a:pt x="934" y="10888"/>
                    <a:pt x="0" y="11983"/>
                  </a:cubicBezTo>
                  <a:cubicBezTo>
                    <a:pt x="-1" y="10723"/>
                    <a:pt x="3" y="8118"/>
                    <a:pt x="0" y="6315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73" name="Content Placeholder 2"/>
          <p:cNvGrpSpPr/>
          <p:nvPr/>
        </p:nvGrpSpPr>
        <p:grpSpPr>
          <a:xfrm>
            <a:off x="4907805" y="3672713"/>
            <a:ext cx="6641069" cy="2380106"/>
            <a:chOff x="0" y="-1"/>
            <a:chExt cx="6641067" cy="2380105"/>
          </a:xfrm>
        </p:grpSpPr>
        <p:sp>
          <p:nvSpPr>
            <p:cNvPr id="154" name="1973"/>
            <p:cNvSpPr txBox="1"/>
            <p:nvPr/>
          </p:nvSpPr>
          <p:spPr>
            <a:xfrm>
              <a:off x="332052" y="1241148"/>
              <a:ext cx="265642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 b="1"/>
              </a:lvl1pPr>
            </a:lstStyle>
            <a:p>
              <a:r>
                <a:t>1973</a:t>
              </a:r>
            </a:p>
          </p:txBody>
        </p:sp>
        <p:sp>
          <p:nvSpPr>
            <p:cNvPr id="155" name="Rectangle"/>
            <p:cNvSpPr/>
            <p:nvPr/>
          </p:nvSpPr>
          <p:spPr>
            <a:xfrm>
              <a:off x="-1" y="1083485"/>
              <a:ext cx="6641069" cy="110642"/>
            </a:xfrm>
            <a:prstGeom prst="rect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158" name="Group"/>
            <p:cNvGrpSpPr/>
            <p:nvPr/>
          </p:nvGrpSpPr>
          <p:grpSpPr>
            <a:xfrm>
              <a:off x="199230" y="102870"/>
              <a:ext cx="2922072" cy="514351"/>
              <a:chOff x="0" y="0"/>
              <a:chExt cx="2922071" cy="514350"/>
            </a:xfrm>
          </p:grpSpPr>
          <p:sp>
            <p:nvSpPr>
              <p:cNvPr id="156" name="Rectangle"/>
              <p:cNvSpPr/>
              <p:nvPr/>
            </p:nvSpPr>
            <p:spPr>
              <a:xfrm>
                <a:off x="-1" y="3955"/>
                <a:ext cx="2922072" cy="506441"/>
              </a:xfrm>
              <a:prstGeom prst="rect">
                <a:avLst/>
              </a:prstGeom>
              <a:solidFill>
                <a:srgbClr val="CBD3CB">
                  <a:alpha val="90000"/>
                </a:srgbClr>
              </a:solidFill>
              <a:ln w="19050" cap="flat">
                <a:solidFill>
                  <a:srgbClr val="CBD3CB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/>
                </a:pPr>
                <a:endParaRPr/>
              </a:p>
            </p:txBody>
          </p:sp>
          <p:sp>
            <p:nvSpPr>
              <p:cNvPr id="157" name="Rehabilitation Act 1973"/>
              <p:cNvSpPr txBox="1"/>
              <p:nvPr/>
            </p:nvSpPr>
            <p:spPr>
              <a:xfrm>
                <a:off x="-1" y="-1"/>
                <a:ext cx="2922072" cy="514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42875" tIns="142875" rIns="142875" bIns="142875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/>
                </a:lvl1pPr>
              </a:lstStyle>
              <a:p>
                <a:r>
                  <a:t>Rehabilitation Act 1973</a:t>
                </a:r>
              </a:p>
            </p:txBody>
          </p:sp>
        </p:grpSp>
        <p:sp>
          <p:nvSpPr>
            <p:cNvPr id="159" name="Line"/>
            <p:cNvSpPr/>
            <p:nvPr/>
          </p:nvSpPr>
          <p:spPr>
            <a:xfrm>
              <a:off x="1660265" y="613264"/>
              <a:ext cx="2" cy="470222"/>
            </a:xfrm>
            <a:prstGeom prst="line">
              <a:avLst/>
            </a:prstGeom>
            <a:solidFill>
              <a:schemeClr val="accent1"/>
            </a:solidFill>
            <a:ln w="6350" cap="flat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0" name="1975"/>
            <p:cNvSpPr txBox="1"/>
            <p:nvPr/>
          </p:nvSpPr>
          <p:spPr>
            <a:xfrm>
              <a:off x="1992319" y="731661"/>
              <a:ext cx="265642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 b="1"/>
              </a:lvl1pPr>
            </a:lstStyle>
            <a:p>
              <a:r>
                <a:t>1975</a:t>
              </a:r>
            </a:p>
          </p:txBody>
        </p:sp>
        <p:grpSp>
          <p:nvGrpSpPr>
            <p:cNvPr id="163" name="Group"/>
            <p:cNvGrpSpPr/>
            <p:nvPr/>
          </p:nvGrpSpPr>
          <p:grpSpPr>
            <a:xfrm>
              <a:off x="1859498" y="1660014"/>
              <a:ext cx="2922071" cy="720091"/>
              <a:chOff x="0" y="0"/>
              <a:chExt cx="2922069" cy="720090"/>
            </a:xfrm>
          </p:grpSpPr>
          <p:sp>
            <p:nvSpPr>
              <p:cNvPr id="161" name="Rectangle"/>
              <p:cNvSpPr/>
              <p:nvPr/>
            </p:nvSpPr>
            <p:spPr>
              <a:xfrm>
                <a:off x="0" y="4332"/>
                <a:ext cx="2922070" cy="711427"/>
              </a:xfrm>
              <a:prstGeom prst="rect">
                <a:avLst/>
              </a:prstGeom>
              <a:solidFill>
                <a:srgbClr val="CBD3CB">
                  <a:alpha val="90000"/>
                </a:srgbClr>
              </a:solidFill>
              <a:ln w="19050" cap="flat">
                <a:solidFill>
                  <a:srgbClr val="CBD3CB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/>
                </a:pPr>
                <a:endParaRPr/>
              </a:p>
            </p:txBody>
          </p:sp>
          <p:sp>
            <p:nvSpPr>
              <p:cNvPr id="162" name="Individuals with Disabilities Education Act 1975"/>
              <p:cNvSpPr txBox="1"/>
              <p:nvPr/>
            </p:nvSpPr>
            <p:spPr>
              <a:xfrm>
                <a:off x="0" y="-1"/>
                <a:ext cx="2922070" cy="7200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42875" tIns="142875" rIns="142875" bIns="142875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/>
                </a:lvl1pPr>
              </a:lstStyle>
              <a:p>
                <a:r>
                  <a:t>Individuals with Disabilities Education Act 1975</a:t>
                </a:r>
              </a:p>
            </p:txBody>
          </p:sp>
        </p:grpSp>
        <p:sp>
          <p:nvSpPr>
            <p:cNvPr id="164" name="Line"/>
            <p:cNvSpPr/>
            <p:nvPr/>
          </p:nvSpPr>
          <p:spPr>
            <a:xfrm>
              <a:off x="3320531" y="1194125"/>
              <a:ext cx="2" cy="470222"/>
            </a:xfrm>
            <a:prstGeom prst="line">
              <a:avLst/>
            </a:prstGeom>
            <a:solidFill>
              <a:schemeClr val="accent1"/>
            </a:solidFill>
            <a:ln w="6350" cap="flat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" name="Circle"/>
            <p:cNvSpPr/>
            <p:nvPr/>
          </p:nvSpPr>
          <p:spPr>
            <a:xfrm>
              <a:off x="1625691" y="1104230"/>
              <a:ext cx="69153" cy="69153"/>
            </a:xfrm>
            <a:prstGeom prst="ellipse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66" name="Circle"/>
            <p:cNvSpPr/>
            <p:nvPr/>
          </p:nvSpPr>
          <p:spPr>
            <a:xfrm>
              <a:off x="3285957" y="1104230"/>
              <a:ext cx="69153" cy="69153"/>
            </a:xfrm>
            <a:prstGeom prst="ellipse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67" name="1990"/>
            <p:cNvSpPr txBox="1"/>
            <p:nvPr/>
          </p:nvSpPr>
          <p:spPr>
            <a:xfrm>
              <a:off x="3652585" y="1241148"/>
              <a:ext cx="265642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 b="1"/>
              </a:lvl1pPr>
            </a:lstStyle>
            <a:p>
              <a:r>
                <a:t>1990</a:t>
              </a:r>
            </a:p>
          </p:txBody>
        </p:sp>
        <p:grpSp>
          <p:nvGrpSpPr>
            <p:cNvPr id="170" name="Group"/>
            <p:cNvGrpSpPr/>
            <p:nvPr/>
          </p:nvGrpSpPr>
          <p:grpSpPr>
            <a:xfrm>
              <a:off x="3519763" y="-2"/>
              <a:ext cx="2922072" cy="720091"/>
              <a:chOff x="0" y="0"/>
              <a:chExt cx="2922071" cy="720090"/>
            </a:xfrm>
          </p:grpSpPr>
          <p:sp>
            <p:nvSpPr>
              <p:cNvPr id="168" name="Rectangle"/>
              <p:cNvSpPr/>
              <p:nvPr/>
            </p:nvSpPr>
            <p:spPr>
              <a:xfrm>
                <a:off x="-1" y="106826"/>
                <a:ext cx="2922072" cy="506440"/>
              </a:xfrm>
              <a:prstGeom prst="rect">
                <a:avLst/>
              </a:prstGeom>
              <a:solidFill>
                <a:srgbClr val="CBD3CB">
                  <a:alpha val="90000"/>
                </a:srgbClr>
              </a:solidFill>
              <a:ln w="19050" cap="flat">
                <a:solidFill>
                  <a:srgbClr val="CBD3CB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66750">
                  <a:lnSpc>
                    <a:spcPct val="90000"/>
                  </a:lnSpc>
                  <a:spcBef>
                    <a:spcPts val="1100"/>
                  </a:spcBef>
                  <a:defRPr sz="2800"/>
                </a:pPr>
                <a:endParaRPr/>
              </a:p>
            </p:txBody>
          </p:sp>
          <p:sp>
            <p:nvSpPr>
              <p:cNvPr id="169" name="Americans with Disabilities  Act"/>
              <p:cNvSpPr txBox="1"/>
              <p:nvPr/>
            </p:nvSpPr>
            <p:spPr>
              <a:xfrm>
                <a:off x="-1" y="0"/>
                <a:ext cx="2922072" cy="720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42875" tIns="142875" rIns="142875" bIns="142875" numCol="1" anchor="ctr">
                <a:spAutoFit/>
              </a:bodyPr>
              <a:lstStyle>
                <a:lvl1pPr defTabSz="666750">
                  <a:lnSpc>
                    <a:spcPct val="90000"/>
                  </a:lnSpc>
                  <a:spcBef>
                    <a:spcPts val="600"/>
                  </a:spcBef>
                  <a:defRPr sz="1500"/>
                </a:lvl1pPr>
              </a:lstStyle>
              <a:p>
                <a:r>
                  <a:t>Americans with Disabilities  Act  </a:t>
                </a:r>
              </a:p>
            </p:txBody>
          </p:sp>
        </p:grpSp>
        <p:sp>
          <p:nvSpPr>
            <p:cNvPr id="171" name="Line"/>
            <p:cNvSpPr/>
            <p:nvPr/>
          </p:nvSpPr>
          <p:spPr>
            <a:xfrm>
              <a:off x="4980799" y="613264"/>
              <a:ext cx="2" cy="470222"/>
            </a:xfrm>
            <a:prstGeom prst="line">
              <a:avLst/>
            </a:prstGeom>
            <a:solidFill>
              <a:schemeClr val="accent1"/>
            </a:solidFill>
            <a:ln w="6350" cap="flat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72" name="Circle"/>
            <p:cNvSpPr/>
            <p:nvPr/>
          </p:nvSpPr>
          <p:spPr>
            <a:xfrm>
              <a:off x="4946223" y="1104230"/>
              <a:ext cx="69153" cy="69153"/>
            </a:xfrm>
            <a:prstGeom prst="ellipse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</p:grpSp>
      <p:pic>
        <p:nvPicPr>
          <p:cNvPr id="174" name="Picture 5" descr="Picture 5"/>
          <p:cNvPicPr>
            <a:picLocks noChangeAspect="1"/>
          </p:cNvPicPr>
          <p:nvPr/>
        </p:nvPicPr>
        <p:blipFill>
          <a:blip r:embed="rId2"/>
          <a:srcRect r="15"/>
          <a:stretch>
            <a:fillRect/>
          </a:stretch>
        </p:blipFill>
        <p:spPr>
          <a:xfrm>
            <a:off x="1610" y="5555410"/>
            <a:ext cx="1046164" cy="1296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4" y="0"/>
                  <a:pt x="0" y="4837"/>
                  <a:pt x="0" y="10800"/>
                </a:cubicBezTo>
                <a:cubicBezTo>
                  <a:pt x="0" y="16763"/>
                  <a:pt x="4834" y="21600"/>
                  <a:pt x="10800" y="21600"/>
                </a:cubicBezTo>
                <a:cubicBezTo>
                  <a:pt x="16766" y="21600"/>
                  <a:pt x="21600" y="16763"/>
                  <a:pt x="21600" y="10800"/>
                </a:cubicBezTo>
                <a:cubicBezTo>
                  <a:pt x="21600" y="4837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30" y="713656"/>
            <a:ext cx="3303019" cy="3331594"/>
          </a:xfrm>
          <a:prstGeom prst="rect">
            <a:avLst/>
          </a:prstGeom>
          <a:ln w="127000" cap="sq">
            <a:solidFill>
              <a:srgbClr val="000000"/>
            </a:solidFill>
            <a:miter/>
          </a:ln>
          <a:effectLst>
            <a:outerShdw blurRad="63500" dist="50800" dir="27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defTabSz="868680">
              <a:defRPr sz="4100"/>
            </a:lvl1pPr>
          </a:lstStyle>
          <a:p>
            <a:r>
              <a:t>                                MIGA SWIM</a:t>
            </a:r>
          </a:p>
        </p:txBody>
      </p:sp>
      <p:pic>
        <p:nvPicPr>
          <p:cNvPr id="826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026" y="856236"/>
            <a:ext cx="4080145" cy="2702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Content Placeholder 3" descr="Content Placeholder 3"/>
          <p:cNvPicPr>
            <a:picLocks noChangeAspect="1"/>
          </p:cNvPicPr>
          <p:nvPr/>
        </p:nvPicPr>
        <p:blipFill>
          <a:blip r:embed="rId3"/>
          <a:srcRect b="12"/>
          <a:stretch>
            <a:fillRect/>
          </a:stretch>
        </p:blipFill>
        <p:spPr>
          <a:xfrm flipH="1">
            <a:off x="3880" y="5370750"/>
            <a:ext cx="1286590" cy="1489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8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33" y="537713"/>
            <a:ext cx="3086101" cy="4114802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TextBox 6"/>
          <p:cNvSpPr txBox="1"/>
          <p:nvPr/>
        </p:nvSpPr>
        <p:spPr>
          <a:xfrm>
            <a:off x="3964868" y="1576813"/>
            <a:ext cx="3988856" cy="440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Made in USA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Sustainability 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Swimwear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Community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Body Image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Poly-bags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Longevity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Inclusion 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Equality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Disfigurement </a:t>
            </a:r>
          </a:p>
        </p:txBody>
      </p:sp>
      <p:sp>
        <p:nvSpPr>
          <p:cNvPr id="830" name="TextBox 7"/>
          <p:cNvSpPr txBox="1"/>
          <p:nvPr/>
        </p:nvSpPr>
        <p:spPr>
          <a:xfrm>
            <a:off x="8043080" y="3735105"/>
            <a:ext cx="3250061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Maria-Lousia Mendiola </a:t>
            </a:r>
          </a:p>
          <a:p>
            <a:r>
              <a:t>Founder / CEO</a:t>
            </a:r>
          </a:p>
        </p:txBody>
      </p:sp>
      <p:pic>
        <p:nvPicPr>
          <p:cNvPr id="831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632" y="4565110"/>
            <a:ext cx="1636631" cy="1021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itle 1"/>
          <p:cNvSpPr txBox="1">
            <a:spLocks noGrp="1"/>
          </p:cNvSpPr>
          <p:nvPr>
            <p:ph type="title"/>
          </p:nvPr>
        </p:nvSpPr>
        <p:spPr>
          <a:xfrm>
            <a:off x="823823" y="365124"/>
            <a:ext cx="10529977" cy="1454962"/>
          </a:xfrm>
          <a:prstGeom prst="rect">
            <a:avLst/>
          </a:prstGeom>
        </p:spPr>
        <p:txBody>
          <a:bodyPr/>
          <a:lstStyle/>
          <a:p>
            <a:pPr defTabSz="905255">
              <a:defRPr sz="1300"/>
            </a:pPr>
            <a:r>
              <a:t>Module 6</a:t>
            </a:r>
            <a:br/>
            <a:r>
              <a:rPr sz="3800"/>
              <a:t>Inspiring Confidence, Communication and Connection: Apparel for Enhancing Self Esteem </a:t>
            </a:r>
          </a:p>
        </p:txBody>
      </p:sp>
      <p:sp>
        <p:nvSpPr>
          <p:cNvPr id="83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Self-Image</a:t>
            </a:r>
          </a:p>
          <a:p>
            <a:r>
              <a:t>Global awareness </a:t>
            </a:r>
          </a:p>
          <a:p>
            <a:r>
              <a:t>Social media</a:t>
            </a:r>
          </a:p>
          <a:p>
            <a:r>
              <a:t>Health and fitness</a:t>
            </a:r>
          </a:p>
          <a:p>
            <a:r>
              <a:t>Universal design</a:t>
            </a:r>
          </a:p>
          <a:p>
            <a:r>
              <a:t>Paralympics </a:t>
            </a:r>
          </a:p>
        </p:txBody>
      </p:sp>
      <p:pic>
        <p:nvPicPr>
          <p:cNvPr id="835" name="Picture 3" descr="Picture 3"/>
          <p:cNvPicPr>
            <a:picLocks noChangeAspect="1"/>
          </p:cNvPicPr>
          <p:nvPr/>
        </p:nvPicPr>
        <p:blipFill>
          <a:blip r:embed="rId2"/>
          <a:srcRect r="2"/>
          <a:stretch>
            <a:fillRect/>
          </a:stretch>
        </p:blipFill>
        <p:spPr>
          <a:xfrm>
            <a:off x="5672285" y="1991541"/>
            <a:ext cx="5631260" cy="3780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17" y="0"/>
                </a:moveTo>
                <a:cubicBezTo>
                  <a:pt x="1082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082" y="21600"/>
                  <a:pt x="2417" y="21600"/>
                </a:cubicBezTo>
                <a:lnTo>
                  <a:pt x="19183" y="21600"/>
                </a:lnTo>
                <a:cubicBezTo>
                  <a:pt x="20518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518" y="0"/>
                  <a:pt x="19183" y="0"/>
                </a:cubicBezTo>
                <a:lnTo>
                  <a:pt x="2417" y="0"/>
                </a:lnTo>
                <a:close/>
              </a:path>
            </a:pathLst>
          </a:custGeom>
          <a:ln w="12700">
            <a:miter lim="400000"/>
          </a:ln>
          <a:effectLst>
            <a:outerShdw blurRad="152400" dist="12000" dir="900000" rotWithShape="0">
              <a:srgbClr val="000000">
                <a:alpha val="30000"/>
              </a:srgbClr>
            </a:outerShdw>
          </a:effectLst>
        </p:spPr>
      </p:pic>
      <p:sp>
        <p:nvSpPr>
          <p:cNvPr id="836" name="TextBox 4"/>
          <p:cNvSpPr txBox="1"/>
          <p:nvPr/>
        </p:nvSpPr>
        <p:spPr>
          <a:xfrm>
            <a:off x="5998958" y="4899925"/>
            <a:ext cx="5723211" cy="148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t> Competitive athlete Francisco Postlethwaite</a:t>
            </a:r>
          </a:p>
        </p:txBody>
      </p:sp>
      <p:pic>
        <p:nvPicPr>
          <p:cNvPr id="837" name="Content Placeholder 3" descr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78" y="5543277"/>
            <a:ext cx="1085308" cy="1317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4836"/>
                  <a:pt x="0" y="10800"/>
                </a:cubicBezTo>
                <a:cubicBezTo>
                  <a:pt x="0" y="16764"/>
                  <a:pt x="4833" y="21600"/>
                  <a:pt x="10796" y="21600"/>
                </a:cubicBezTo>
                <a:cubicBezTo>
                  <a:pt x="16759" y="21600"/>
                  <a:pt x="21600" y="16764"/>
                  <a:pt x="21600" y="10800"/>
                </a:cubicBezTo>
                <a:cubicBezTo>
                  <a:pt x="21600" y="4836"/>
                  <a:pt x="16759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9224"/>
          </a:xfrm>
          <a:prstGeom prst="rect">
            <a:avLst/>
          </a:prstGeom>
        </p:spPr>
        <p:txBody>
          <a:bodyPr/>
          <a:lstStyle/>
          <a:p>
            <a:pPr defTabSz="868680">
              <a:defRPr sz="3700"/>
            </a:pPr>
            <a:r>
              <a:t>                            </a:t>
            </a:r>
            <a:r>
              <a:rPr sz="4500"/>
              <a:t>ABILITEE </a:t>
            </a:r>
          </a:p>
        </p:txBody>
      </p:sp>
      <p:pic>
        <p:nvPicPr>
          <p:cNvPr id="840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07" y="448649"/>
            <a:ext cx="3582841" cy="3482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Content Placeholder 3" descr="Content Placeholder 3"/>
          <p:cNvPicPr>
            <a:picLocks noChangeAspect="1"/>
          </p:cNvPicPr>
          <p:nvPr/>
        </p:nvPicPr>
        <p:blipFill>
          <a:blip r:embed="rId3"/>
          <a:srcRect r="5"/>
          <a:stretch>
            <a:fillRect/>
          </a:stretch>
        </p:blipFill>
        <p:spPr>
          <a:xfrm flipH="1">
            <a:off x="3949" y="5301131"/>
            <a:ext cx="1226741" cy="1559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6"/>
                  <a:pt x="0" y="10800"/>
                </a:cubicBezTo>
                <a:cubicBezTo>
                  <a:pt x="0" y="16764"/>
                  <a:pt x="4838" y="21600"/>
                  <a:pt x="10803" y="21600"/>
                </a:cubicBezTo>
                <a:cubicBezTo>
                  <a:pt x="16769" y="21600"/>
                  <a:pt x="21600" y="16764"/>
                  <a:pt x="21600" y="10800"/>
                </a:cubicBezTo>
                <a:cubicBezTo>
                  <a:pt x="21600" y="4836"/>
                  <a:pt x="16769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2" name="Picture 2" descr="Picture 2"/>
          <p:cNvPicPr>
            <a:picLocks noChangeAspect="1"/>
          </p:cNvPicPr>
          <p:nvPr/>
        </p:nvPicPr>
        <p:blipFill>
          <a:blip r:embed="rId4"/>
          <a:srcRect r="4"/>
          <a:stretch>
            <a:fillRect/>
          </a:stretch>
        </p:blipFill>
        <p:spPr>
          <a:xfrm>
            <a:off x="8220020" y="136585"/>
            <a:ext cx="3277394" cy="411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843" name="TextBox 5"/>
          <p:cNvSpPr txBox="1"/>
          <p:nvPr/>
        </p:nvSpPr>
        <p:spPr>
          <a:xfrm>
            <a:off x="8761769" y="4510574"/>
            <a:ext cx="4322410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CEO/Founder</a:t>
            </a:r>
          </a:p>
          <a:p>
            <a:r>
              <a:t>Marta Elena Cortez-Neavel</a:t>
            </a:r>
          </a:p>
        </p:txBody>
      </p:sp>
      <p:sp>
        <p:nvSpPr>
          <p:cNvPr id="844" name="TextBox 6"/>
          <p:cNvSpPr txBox="1"/>
          <p:nvPr/>
        </p:nvSpPr>
        <p:spPr>
          <a:xfrm>
            <a:off x="4240094" y="1943585"/>
            <a:ext cx="3931346" cy="443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Advocacy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Sustainability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Community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Inclusive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Functional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Ethical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Sustainable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Chronic illness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Ostomy </a:t>
            </a:r>
          </a:p>
        </p:txBody>
      </p:sp>
      <p:pic>
        <p:nvPicPr>
          <p:cNvPr id="845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0493" y="5301458"/>
            <a:ext cx="1746202" cy="704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                        ALTER UR EGO</a:t>
            </a:r>
          </a:p>
        </p:txBody>
      </p:sp>
      <p:pic>
        <p:nvPicPr>
          <p:cNvPr id="848" name="Content Placeholder 5" descr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363" y="610834"/>
            <a:ext cx="2255306" cy="3446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4834" y="0"/>
                  <a:pt x="0" y="4835"/>
                  <a:pt x="0" y="10800"/>
                </a:cubicBezTo>
                <a:cubicBezTo>
                  <a:pt x="0" y="16765"/>
                  <a:pt x="4834" y="21600"/>
                  <a:pt x="10798" y="21600"/>
                </a:cubicBezTo>
                <a:cubicBezTo>
                  <a:pt x="16762" y="21600"/>
                  <a:pt x="21600" y="16765"/>
                  <a:pt x="21600" y="10800"/>
                </a:cubicBezTo>
                <a:cubicBezTo>
                  <a:pt x="21600" y="4835"/>
                  <a:pt x="16762" y="0"/>
                  <a:pt x="10798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849" name="Content Placeholder 3" descr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80" y="5428257"/>
            <a:ext cx="1085308" cy="1432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4837"/>
                  <a:pt x="0" y="10800"/>
                </a:cubicBezTo>
                <a:cubicBezTo>
                  <a:pt x="0" y="16763"/>
                  <a:pt x="4833" y="21600"/>
                  <a:pt x="10796" y="21600"/>
                </a:cubicBezTo>
                <a:cubicBezTo>
                  <a:pt x="16759" y="21600"/>
                  <a:pt x="21600" y="16763"/>
                  <a:pt x="21600" y="10800"/>
                </a:cubicBezTo>
                <a:cubicBezTo>
                  <a:pt x="21600" y="4837"/>
                  <a:pt x="16759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0" y="1837512"/>
            <a:ext cx="5039088" cy="2906026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sp>
        <p:nvSpPr>
          <p:cNvPr id="851" name="TextBox 3"/>
          <p:cNvSpPr txBox="1"/>
          <p:nvPr/>
        </p:nvSpPr>
        <p:spPr>
          <a:xfrm>
            <a:off x="8355207" y="4562246"/>
            <a:ext cx="3186398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Heidi McKenzie Founder/CEO</a:t>
            </a:r>
          </a:p>
        </p:txBody>
      </p:sp>
      <p:sp>
        <p:nvSpPr>
          <p:cNvPr id="852" name="TextBox 6"/>
          <p:cNvSpPr txBox="1"/>
          <p:nvPr/>
        </p:nvSpPr>
        <p:spPr>
          <a:xfrm>
            <a:off x="5547259" y="1700638"/>
            <a:ext cx="3370630" cy="250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 Wheelchair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 Fashion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 Function 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 Jeans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Kick starter</a:t>
            </a:r>
          </a:p>
        </p:txBody>
      </p:sp>
      <p:grpSp>
        <p:nvGrpSpPr>
          <p:cNvPr id="855" name="Picture 7"/>
          <p:cNvGrpSpPr/>
          <p:nvPr/>
        </p:nvGrpSpPr>
        <p:grpSpPr>
          <a:xfrm>
            <a:off x="9071561" y="5272839"/>
            <a:ext cx="1478382" cy="867612"/>
            <a:chOff x="0" y="0"/>
            <a:chExt cx="1478381" cy="867611"/>
          </a:xfrm>
        </p:grpSpPr>
        <p:sp>
          <p:nvSpPr>
            <p:cNvPr id="853" name="Rectangle"/>
            <p:cNvSpPr/>
            <p:nvPr/>
          </p:nvSpPr>
          <p:spPr>
            <a:xfrm>
              <a:off x="0" y="0"/>
              <a:ext cx="1478382" cy="86761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854" name="image101.png" descr="image10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478382" cy="867612"/>
            </a:xfrm>
            <a:prstGeom prst="rect">
              <a:avLst/>
            </a:prstGeom>
            <a:ln w="190500" cap="rnd">
              <a:solidFill>
                <a:srgbClr val="FFFFFF"/>
              </a:solidFill>
              <a:prstDash val="solid"/>
              <a:round/>
            </a:ln>
            <a:effectLst>
              <a:outerShdw blurRad="50800" rotWithShape="0">
                <a:srgbClr val="000000">
                  <a:alpha val="41000"/>
                </a:srgbClr>
              </a:outerShdw>
            </a:effectLst>
          </p:spPr>
        </p:pic>
      </p:grp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Title 1"/>
          <p:cNvSpPr txBox="1">
            <a:spLocks noGrp="1"/>
          </p:cNvSpPr>
          <p:nvPr>
            <p:ph type="title"/>
          </p:nvPr>
        </p:nvSpPr>
        <p:spPr>
          <a:xfrm>
            <a:off x="2589462" y="365124"/>
            <a:ext cx="8844550" cy="1338934"/>
          </a:xfrm>
          <a:prstGeom prst="rect">
            <a:avLst/>
          </a:prstGeom>
        </p:spPr>
        <p:txBody>
          <a:bodyPr/>
          <a:lstStyle/>
          <a:p>
            <a:r>
              <a:t>PLAE FOOTWEAR</a:t>
            </a:r>
          </a:p>
        </p:txBody>
      </p:sp>
      <p:pic>
        <p:nvPicPr>
          <p:cNvPr id="858" name="Content Placeholder 5" descr="Content Placeholder 5"/>
          <p:cNvPicPr>
            <a:picLocks noChangeAspect="1"/>
          </p:cNvPicPr>
          <p:nvPr/>
        </p:nvPicPr>
        <p:blipFill>
          <a:blip r:embed="rId2"/>
          <a:srcRect b="5"/>
          <a:stretch>
            <a:fillRect/>
          </a:stretch>
        </p:blipFill>
        <p:spPr>
          <a:xfrm>
            <a:off x="651411" y="1354420"/>
            <a:ext cx="1596867" cy="15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21" y="0"/>
                </a:moveTo>
                <a:cubicBezTo>
                  <a:pt x="1576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576" y="21600"/>
                  <a:pt x="3521" y="21600"/>
                </a:cubicBezTo>
                <a:lnTo>
                  <a:pt x="18079" y="21600"/>
                </a:lnTo>
                <a:cubicBezTo>
                  <a:pt x="20024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024" y="0"/>
                  <a:pt x="18079" y="0"/>
                </a:cubicBezTo>
                <a:lnTo>
                  <a:pt x="3521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859" name="Content Placeholder 3" descr="Content Placeholder 3"/>
          <p:cNvPicPr>
            <a:picLocks noChangeAspect="1"/>
          </p:cNvPicPr>
          <p:nvPr/>
        </p:nvPicPr>
        <p:blipFill>
          <a:blip r:embed="rId3"/>
          <a:srcRect b="9"/>
          <a:stretch>
            <a:fillRect/>
          </a:stretch>
        </p:blipFill>
        <p:spPr>
          <a:xfrm flipH="1">
            <a:off x="3880" y="5313238"/>
            <a:ext cx="1286590" cy="1547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8"/>
                  <a:pt x="0" y="10803"/>
                </a:cubicBezTo>
                <a:cubicBezTo>
                  <a:pt x="0" y="16768"/>
                  <a:pt x="4836" y="21600"/>
                  <a:pt x="10800" y="21600"/>
                </a:cubicBezTo>
                <a:cubicBezTo>
                  <a:pt x="16764" y="21600"/>
                  <a:pt x="21600" y="16768"/>
                  <a:pt x="21600" y="10803"/>
                </a:cubicBezTo>
                <a:cubicBezTo>
                  <a:pt x="21600" y="4838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0" name="Picture 6" descr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07805" y="215658"/>
            <a:ext cx="2342754" cy="2373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5"/>
                  <a:pt x="0" y="10798"/>
                </a:cubicBezTo>
                <a:cubicBezTo>
                  <a:pt x="0" y="16762"/>
                  <a:pt x="4837" y="21600"/>
                  <a:pt x="10802" y="21600"/>
                </a:cubicBezTo>
                <a:cubicBezTo>
                  <a:pt x="16767" y="21600"/>
                  <a:pt x="21600" y="16762"/>
                  <a:pt x="21600" y="10798"/>
                </a:cubicBezTo>
                <a:cubicBezTo>
                  <a:pt x="21600" y="4835"/>
                  <a:pt x="16767" y="0"/>
                  <a:pt x="10802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861" name="Picture 7" descr="Picture 7"/>
          <p:cNvPicPr>
            <a:picLocks noChangeAspect="1"/>
          </p:cNvPicPr>
          <p:nvPr/>
        </p:nvPicPr>
        <p:blipFill>
          <a:blip r:embed="rId5"/>
          <a:srcRect r="5" b="1"/>
          <a:stretch>
            <a:fillRect/>
          </a:stretch>
        </p:blipFill>
        <p:spPr>
          <a:xfrm>
            <a:off x="1306621" y="3249483"/>
            <a:ext cx="2340769" cy="2039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35" y="0"/>
                </a:moveTo>
                <a:cubicBezTo>
                  <a:pt x="1403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403" y="21600"/>
                  <a:pt x="3135" y="21600"/>
                </a:cubicBezTo>
                <a:lnTo>
                  <a:pt x="18465" y="21600"/>
                </a:lnTo>
                <a:cubicBezTo>
                  <a:pt x="20197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20197" y="0"/>
                  <a:pt x="18465" y="0"/>
                </a:cubicBezTo>
                <a:lnTo>
                  <a:pt x="3135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862" name="Picture 8" descr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15521" y="3814236"/>
            <a:ext cx="2327616" cy="2274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17" y="0"/>
                </a:moveTo>
                <a:cubicBezTo>
                  <a:pt x="1574" y="0"/>
                  <a:pt x="0" y="1611"/>
                  <a:pt x="0" y="3599"/>
                </a:cubicBezTo>
                <a:lnTo>
                  <a:pt x="0" y="18001"/>
                </a:lnTo>
                <a:cubicBezTo>
                  <a:pt x="0" y="19989"/>
                  <a:pt x="1574" y="21600"/>
                  <a:pt x="3517" y="21600"/>
                </a:cubicBezTo>
                <a:lnTo>
                  <a:pt x="18083" y="21600"/>
                </a:lnTo>
                <a:cubicBezTo>
                  <a:pt x="20026" y="21600"/>
                  <a:pt x="21600" y="19989"/>
                  <a:pt x="21600" y="18001"/>
                </a:cubicBezTo>
                <a:lnTo>
                  <a:pt x="21600" y="3599"/>
                </a:lnTo>
                <a:cubicBezTo>
                  <a:pt x="21600" y="1611"/>
                  <a:pt x="20026" y="0"/>
                  <a:pt x="18083" y="0"/>
                </a:cubicBezTo>
                <a:lnTo>
                  <a:pt x="3517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863" name="TextBox 2"/>
          <p:cNvSpPr txBox="1"/>
          <p:nvPr/>
        </p:nvSpPr>
        <p:spPr>
          <a:xfrm>
            <a:off x="8633975" y="2928504"/>
            <a:ext cx="273197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Ryan Ringholz - Founder</a:t>
            </a:r>
          </a:p>
        </p:txBody>
      </p:sp>
      <p:sp>
        <p:nvSpPr>
          <p:cNvPr id="864" name="TextBox 3"/>
          <p:cNvSpPr txBox="1"/>
          <p:nvPr/>
        </p:nvSpPr>
        <p:spPr>
          <a:xfrm>
            <a:off x="4247722" y="1711493"/>
            <a:ext cx="5182177" cy="395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Universal Design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Technology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Culture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Change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Re-sale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Sustainability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Customization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Craft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Module 7</a:t>
            </a:r>
            <a:br/>
            <a:r>
              <a:rPr sz="4400"/>
              <a:t>Fashioning the Social World of Disability </a:t>
            </a:r>
          </a:p>
        </p:txBody>
      </p:sp>
      <p:sp>
        <p:nvSpPr>
          <p:cNvPr id="86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988387" y="1825624"/>
            <a:ext cx="9365413" cy="4308209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Social model</a:t>
            </a:r>
          </a:p>
          <a:p>
            <a:r>
              <a:t>Industry challenge</a:t>
            </a:r>
          </a:p>
          <a:p>
            <a:r>
              <a:t>Three A's</a:t>
            </a:r>
          </a:p>
          <a:p>
            <a:r>
              <a:t>Costs</a:t>
            </a:r>
          </a:p>
          <a:p>
            <a:r>
              <a:t>Three nations policies</a:t>
            </a:r>
          </a:p>
        </p:txBody>
      </p:sp>
      <p:pic>
        <p:nvPicPr>
          <p:cNvPr id="86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122" y="1698944"/>
            <a:ext cx="3622521" cy="4546124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TextBox 3"/>
          <p:cNvSpPr txBox="1"/>
          <p:nvPr/>
        </p:nvSpPr>
        <p:spPr>
          <a:xfrm>
            <a:off x="7332523" y="6184421"/>
            <a:ext cx="338500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Slick Chicks</a:t>
            </a:r>
          </a:p>
        </p:txBody>
      </p:sp>
      <p:pic>
        <p:nvPicPr>
          <p:cNvPr id="870" name="Content Placeholder 3" descr="Content Placeholder 3"/>
          <p:cNvPicPr>
            <a:picLocks noChangeAspect="1"/>
          </p:cNvPicPr>
          <p:nvPr/>
        </p:nvPicPr>
        <p:blipFill>
          <a:blip r:embed="rId3"/>
          <a:srcRect r="1"/>
          <a:stretch>
            <a:fillRect/>
          </a:stretch>
        </p:blipFill>
        <p:spPr>
          <a:xfrm flipH="1">
            <a:off x="3902" y="5267838"/>
            <a:ext cx="1319611" cy="1592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6"/>
                  <a:pt x="0" y="10800"/>
                </a:cubicBezTo>
                <a:cubicBezTo>
                  <a:pt x="0" y="16764"/>
                  <a:pt x="4838" y="21600"/>
                  <a:pt x="10803" y="21600"/>
                </a:cubicBezTo>
                <a:cubicBezTo>
                  <a:pt x="16768" y="21600"/>
                  <a:pt x="21600" y="16764"/>
                  <a:pt x="21600" y="10800"/>
                </a:cubicBezTo>
                <a:cubicBezTo>
                  <a:pt x="21600" y="4836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Rectangle 8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3" name="Title 1"/>
          <p:cNvSpPr txBox="1">
            <a:spLocks noGrp="1"/>
          </p:cNvSpPr>
          <p:nvPr>
            <p:ph type="title"/>
          </p:nvPr>
        </p:nvSpPr>
        <p:spPr>
          <a:xfrm>
            <a:off x="697588" y="325369"/>
            <a:ext cx="5791962" cy="1942464"/>
          </a:xfrm>
          <a:prstGeom prst="rect">
            <a:avLst/>
          </a:prstGeom>
        </p:spPr>
        <p:txBody>
          <a:bodyPr anchor="b"/>
          <a:lstStyle/>
          <a:p>
            <a:pPr>
              <a:defRPr sz="5400"/>
            </a:pPr>
            <a:r>
              <a:t>Social Model</a:t>
            </a:r>
            <a:br/>
            <a:r>
              <a:t>&amp;  Disability </a:t>
            </a:r>
          </a:p>
        </p:txBody>
      </p:sp>
      <p:grpSp>
        <p:nvGrpSpPr>
          <p:cNvPr id="876" name="sketchy line"/>
          <p:cNvGrpSpPr/>
          <p:nvPr/>
        </p:nvGrpSpPr>
        <p:grpSpPr>
          <a:xfrm>
            <a:off x="639739" y="2575165"/>
            <a:ext cx="3475063" cy="45964"/>
            <a:chOff x="-65" y="0"/>
            <a:chExt cx="3475062" cy="45962"/>
          </a:xfrm>
        </p:grpSpPr>
        <p:sp>
          <p:nvSpPr>
            <p:cNvPr id="874" name="Shape"/>
            <p:cNvSpPr/>
            <p:nvPr/>
          </p:nvSpPr>
          <p:spPr>
            <a:xfrm>
              <a:off x="-66" y="1959"/>
              <a:ext cx="3475063" cy="4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14788" extrusionOk="0">
                  <a:moveTo>
                    <a:pt x="1" y="3447"/>
                  </a:moveTo>
                  <a:cubicBezTo>
                    <a:pt x="1259" y="-1694"/>
                    <a:pt x="2069" y="-570"/>
                    <a:pt x="3889" y="3447"/>
                  </a:cubicBezTo>
                  <a:cubicBezTo>
                    <a:pt x="5708" y="7465"/>
                    <a:pt x="6817" y="5237"/>
                    <a:pt x="8640" y="3447"/>
                  </a:cubicBezTo>
                  <a:cubicBezTo>
                    <a:pt x="10462" y="1657"/>
                    <a:pt x="11412" y="-1457"/>
                    <a:pt x="12311" y="3447"/>
                  </a:cubicBezTo>
                  <a:cubicBezTo>
                    <a:pt x="13210" y="8352"/>
                    <a:pt x="14893" y="931"/>
                    <a:pt x="15982" y="3447"/>
                  </a:cubicBezTo>
                  <a:cubicBezTo>
                    <a:pt x="17071" y="5964"/>
                    <a:pt x="18905" y="-758"/>
                    <a:pt x="21597" y="3447"/>
                  </a:cubicBezTo>
                  <a:cubicBezTo>
                    <a:pt x="21596" y="4986"/>
                    <a:pt x="21596" y="6935"/>
                    <a:pt x="21597" y="9836"/>
                  </a:cubicBezTo>
                  <a:cubicBezTo>
                    <a:pt x="20666" y="11090"/>
                    <a:pt x="19497" y="7845"/>
                    <a:pt x="17494" y="9836"/>
                  </a:cubicBezTo>
                  <a:cubicBezTo>
                    <a:pt x="15491" y="11828"/>
                    <a:pt x="14261" y="19906"/>
                    <a:pt x="13391" y="9836"/>
                  </a:cubicBezTo>
                  <a:cubicBezTo>
                    <a:pt x="12520" y="-233"/>
                    <a:pt x="11315" y="15292"/>
                    <a:pt x="9287" y="9836"/>
                  </a:cubicBezTo>
                  <a:cubicBezTo>
                    <a:pt x="7260" y="4381"/>
                    <a:pt x="5896" y="8642"/>
                    <a:pt x="4536" y="9836"/>
                  </a:cubicBezTo>
                  <a:cubicBezTo>
                    <a:pt x="3177" y="11031"/>
                    <a:pt x="1642" y="11956"/>
                    <a:pt x="1" y="9836"/>
                  </a:cubicBezTo>
                  <a:cubicBezTo>
                    <a:pt x="3" y="8439"/>
                    <a:pt x="-3" y="4756"/>
                    <a:pt x="1" y="34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5" name="Shape"/>
            <p:cNvSpPr/>
            <p:nvPr/>
          </p:nvSpPr>
          <p:spPr>
            <a:xfrm>
              <a:off x="274" y="-1"/>
              <a:ext cx="3474723" cy="4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865" extrusionOk="0">
                  <a:moveTo>
                    <a:pt x="0" y="3568"/>
                  </a:moveTo>
                  <a:cubicBezTo>
                    <a:pt x="1395" y="-820"/>
                    <a:pt x="3080" y="11574"/>
                    <a:pt x="4320" y="3568"/>
                  </a:cubicBezTo>
                  <a:cubicBezTo>
                    <a:pt x="5560" y="-4438"/>
                    <a:pt x="7025" y="11023"/>
                    <a:pt x="8424" y="3568"/>
                  </a:cubicBezTo>
                  <a:cubicBezTo>
                    <a:pt x="9823" y="-3887"/>
                    <a:pt x="11314" y="11621"/>
                    <a:pt x="12528" y="3568"/>
                  </a:cubicBezTo>
                  <a:cubicBezTo>
                    <a:pt x="13742" y="-4485"/>
                    <a:pt x="14932" y="3618"/>
                    <a:pt x="17280" y="3568"/>
                  </a:cubicBezTo>
                  <a:cubicBezTo>
                    <a:pt x="19628" y="3518"/>
                    <a:pt x="20432" y="-1129"/>
                    <a:pt x="21600" y="3568"/>
                  </a:cubicBezTo>
                  <a:cubicBezTo>
                    <a:pt x="21597" y="5846"/>
                    <a:pt x="21597" y="6531"/>
                    <a:pt x="21600" y="9085"/>
                  </a:cubicBezTo>
                  <a:cubicBezTo>
                    <a:pt x="20103" y="12571"/>
                    <a:pt x="18308" y="1982"/>
                    <a:pt x="17280" y="9085"/>
                  </a:cubicBezTo>
                  <a:cubicBezTo>
                    <a:pt x="16252" y="16187"/>
                    <a:pt x="14545" y="10418"/>
                    <a:pt x="13608" y="9085"/>
                  </a:cubicBezTo>
                  <a:cubicBezTo>
                    <a:pt x="12671" y="7751"/>
                    <a:pt x="11298" y="2075"/>
                    <a:pt x="9504" y="9085"/>
                  </a:cubicBezTo>
                  <a:cubicBezTo>
                    <a:pt x="7710" y="16094"/>
                    <a:pt x="6480" y="14789"/>
                    <a:pt x="5400" y="9085"/>
                  </a:cubicBezTo>
                  <a:cubicBezTo>
                    <a:pt x="4320" y="3380"/>
                    <a:pt x="1450" y="17115"/>
                    <a:pt x="0" y="9085"/>
                  </a:cubicBezTo>
                  <a:cubicBezTo>
                    <a:pt x="0" y="7096"/>
                    <a:pt x="0" y="4701"/>
                    <a:pt x="0" y="356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77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711964" y="3261085"/>
            <a:ext cx="5393782" cy="2932483"/>
          </a:xfrm>
          <a:prstGeom prst="rect">
            <a:avLst/>
          </a:prstGeom>
        </p:spPr>
        <p:txBody>
          <a:bodyPr/>
          <a:lstStyle/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3200"/>
            </a:pPr>
            <a:r>
              <a:t>Disability v Impairment</a:t>
            </a:r>
            <a:endParaRPr sz="2400"/>
          </a:p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3200"/>
            </a:pPr>
            <a:r>
              <a:t>Fitting in </a:t>
            </a:r>
            <a:endParaRPr sz="2400"/>
          </a:p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3200"/>
            </a:pPr>
            <a:r>
              <a:t>The industry challenge</a:t>
            </a:r>
            <a:endParaRPr sz="2400"/>
          </a:p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3400"/>
            </a:pPr>
            <a:endParaRPr sz="2400"/>
          </a:p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2100"/>
            </a:pPr>
            <a:endParaRPr sz="2400"/>
          </a:p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2100"/>
            </a:pPr>
            <a:endParaRPr sz="2400"/>
          </a:p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1300"/>
            </a:pPr>
            <a:r>
              <a:t>P</a:t>
            </a:r>
          </a:p>
        </p:txBody>
      </p:sp>
      <p:pic>
        <p:nvPicPr>
          <p:cNvPr id="878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80" y="5169465"/>
            <a:ext cx="1401608" cy="169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3"/>
                  <a:pt x="4837" y="21600"/>
                  <a:pt x="10800" y="21600"/>
                </a:cubicBezTo>
                <a:cubicBezTo>
                  <a:pt x="16763" y="21600"/>
                  <a:pt x="21600" y="16763"/>
                  <a:pt x="21600" y="10800"/>
                </a:cubicBezTo>
                <a:cubicBezTo>
                  <a:pt x="21600" y="4837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9" name="Picture 4" descr="Picture 4"/>
          <p:cNvPicPr>
            <a:picLocks noChangeAspect="1"/>
          </p:cNvPicPr>
          <p:nvPr/>
        </p:nvPicPr>
        <p:blipFill>
          <a:blip r:embed="rId3"/>
          <a:srcRect l="8840" t="11741" r="13995" b="9901"/>
          <a:stretch>
            <a:fillRect/>
          </a:stretch>
        </p:blipFill>
        <p:spPr>
          <a:xfrm>
            <a:off x="6472687" y="1012166"/>
            <a:ext cx="5297533" cy="4000649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TextBox 6"/>
          <p:cNvSpPr txBox="1"/>
          <p:nvPr/>
        </p:nvSpPr>
        <p:spPr>
          <a:xfrm>
            <a:off x="7160666" y="4907828"/>
            <a:ext cx="315093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DEWEY Clothing 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itle 1"/>
          <p:cNvSpPr txBox="1">
            <a:spLocks noGrp="1"/>
          </p:cNvSpPr>
          <p:nvPr>
            <p:ph type="title"/>
          </p:nvPr>
        </p:nvSpPr>
        <p:spPr>
          <a:xfrm>
            <a:off x="812800" y="365124"/>
            <a:ext cx="10541000" cy="80966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                               SEWN ADAPTIVE</a:t>
            </a:r>
          </a:p>
        </p:txBody>
      </p:sp>
      <p:sp>
        <p:nvSpPr>
          <p:cNvPr id="883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809444" y="5995058"/>
            <a:ext cx="10544358" cy="512586"/>
          </a:xfrm>
          <a:prstGeom prst="rect">
            <a:avLst/>
          </a:prstGeom>
        </p:spPr>
        <p:txBody>
          <a:bodyPr/>
          <a:lstStyle>
            <a:lvl1pPr marL="0" indent="0" defTabSz="905255">
              <a:spcBef>
                <a:spcPts val="900"/>
              </a:spcBef>
              <a:buSzTx/>
              <a:buNone/>
              <a:defRPr sz="2700"/>
            </a:lvl1pPr>
          </a:lstStyle>
          <a:p>
            <a:r>
              <a:t>                                 Lynn Brannelly &amp; Alexander Andronescu </a:t>
            </a:r>
          </a:p>
        </p:txBody>
      </p:sp>
      <p:pic>
        <p:nvPicPr>
          <p:cNvPr id="884" name="Content Placeholder 3" descr="Content Placeholder 3"/>
          <p:cNvPicPr>
            <a:picLocks noChangeAspect="1"/>
          </p:cNvPicPr>
          <p:nvPr/>
        </p:nvPicPr>
        <p:blipFill>
          <a:blip r:embed="rId2"/>
          <a:srcRect r="1" b="6"/>
          <a:stretch>
            <a:fillRect/>
          </a:stretch>
        </p:blipFill>
        <p:spPr>
          <a:xfrm flipH="1">
            <a:off x="3905" y="5126335"/>
            <a:ext cx="1430338" cy="1734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5" name="Picture 5" descr="Picture 5"/>
          <p:cNvPicPr>
            <a:picLocks noChangeAspect="1"/>
          </p:cNvPicPr>
          <p:nvPr/>
        </p:nvPicPr>
        <p:blipFill>
          <a:blip r:embed="rId3"/>
          <a:srcRect l="8860" t="11538" r="14155" b="8458"/>
          <a:stretch>
            <a:fillRect/>
          </a:stretch>
        </p:blipFill>
        <p:spPr>
          <a:xfrm>
            <a:off x="836579" y="1256581"/>
            <a:ext cx="2417696" cy="3291973"/>
          </a:xfrm>
          <a:prstGeom prst="rect">
            <a:avLst/>
          </a:prstGeom>
          <a:ln w="127000" cap="sq">
            <a:solidFill>
              <a:srgbClr val="000000"/>
            </a:solidFill>
            <a:miter/>
          </a:ln>
          <a:effectLst>
            <a:outerShdw blurRad="63500" dist="508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886" name="Picture 6" descr="Picture 6"/>
          <p:cNvPicPr>
            <a:picLocks noChangeAspect="1"/>
          </p:cNvPicPr>
          <p:nvPr/>
        </p:nvPicPr>
        <p:blipFill>
          <a:blip r:embed="rId4"/>
          <a:srcRect l="18143" t="9873" r="19831" b="12946"/>
          <a:stretch>
            <a:fillRect/>
          </a:stretch>
        </p:blipFill>
        <p:spPr>
          <a:xfrm>
            <a:off x="8976431" y="1255572"/>
            <a:ext cx="2227156" cy="3452228"/>
          </a:xfrm>
          <a:prstGeom prst="rect">
            <a:avLst/>
          </a:prstGeom>
          <a:ln w="127000" cap="sq">
            <a:solidFill>
              <a:srgbClr val="000000"/>
            </a:solidFill>
            <a:miter/>
          </a:ln>
          <a:effectLst>
            <a:outerShdw blurRad="63500" dist="508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887" name="TextBox 3"/>
          <p:cNvSpPr txBox="1"/>
          <p:nvPr/>
        </p:nvSpPr>
        <p:spPr>
          <a:xfrm>
            <a:off x="4113205" y="1702082"/>
            <a:ext cx="4190137" cy="440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Custom tailoring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Customer service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Adaptive alterations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Virtual fittings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Innovation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Accessibility 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Sewing patterns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Wardrobe styling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Costume design</a:t>
            </a:r>
          </a:p>
        </p:txBody>
      </p:sp>
      <p:pic>
        <p:nvPicPr>
          <p:cNvPr id="888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2" y="733425"/>
            <a:ext cx="1450977" cy="984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Title 1"/>
          <p:cNvSpPr txBox="1">
            <a:spLocks noGrp="1"/>
          </p:cNvSpPr>
          <p:nvPr>
            <p:ph type="title"/>
          </p:nvPr>
        </p:nvSpPr>
        <p:spPr>
          <a:xfrm>
            <a:off x="780691" y="379501"/>
            <a:ext cx="10573109" cy="779227"/>
          </a:xfrm>
          <a:prstGeom prst="rect">
            <a:avLst/>
          </a:prstGeom>
        </p:spPr>
        <p:txBody>
          <a:bodyPr/>
          <a:lstStyle/>
          <a:p>
            <a:r>
              <a:t>                              MYSELF BELTS</a:t>
            </a:r>
          </a:p>
        </p:txBody>
      </p:sp>
      <p:grpSp>
        <p:nvGrpSpPr>
          <p:cNvPr id="893" name="Content Placeholder 5"/>
          <p:cNvGrpSpPr/>
          <p:nvPr/>
        </p:nvGrpSpPr>
        <p:grpSpPr>
          <a:xfrm>
            <a:off x="9070990" y="377767"/>
            <a:ext cx="2492376" cy="2803784"/>
            <a:chOff x="0" y="-1"/>
            <a:chExt cx="2492375" cy="2803782"/>
          </a:xfrm>
        </p:grpSpPr>
        <p:pic>
          <p:nvPicPr>
            <p:cNvPr id="891" name="image111.png" descr="image111.png"/>
            <p:cNvPicPr>
              <a:picLocks noChangeAspect="1"/>
            </p:cNvPicPr>
            <p:nvPr/>
          </p:nvPicPr>
          <p:blipFill>
            <a:blip r:embed="rId2"/>
            <a:srcRect l="12461" t="12937" r="17754"/>
            <a:stretch>
              <a:fillRect/>
            </a:stretch>
          </p:blipFill>
          <p:spPr>
            <a:xfrm>
              <a:off x="-1" y="-2"/>
              <a:ext cx="2492376" cy="279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6" y="0"/>
                    <a:pt x="0" y="4848"/>
                    <a:pt x="0" y="10829"/>
                  </a:cubicBezTo>
                  <a:cubicBezTo>
                    <a:pt x="0" y="16429"/>
                    <a:pt x="4240" y="21036"/>
                    <a:pt x="9675" y="21600"/>
                  </a:cubicBezTo>
                  <a:lnTo>
                    <a:pt x="11925" y="21600"/>
                  </a:lnTo>
                  <a:cubicBezTo>
                    <a:pt x="17360" y="21036"/>
                    <a:pt x="21600" y="16429"/>
                    <a:pt x="21600" y="10829"/>
                  </a:cubicBezTo>
                  <a:cubicBezTo>
                    <a:pt x="21600" y="4848"/>
                    <a:pt x="16764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381000" dist="292100" dir="5400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892" name="Shape"/>
            <p:cNvSpPr/>
            <p:nvPr/>
          </p:nvSpPr>
          <p:spPr>
            <a:xfrm>
              <a:off x="-1" y="-1"/>
              <a:ext cx="2492292" cy="2803783"/>
            </a:xfrm>
            <a:prstGeom prst="ellipse">
              <a:avLst/>
            </a:prstGeom>
            <a:noFill/>
            <a:ln w="63500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894" name="Content Placeholder 3" descr="Content Placeholder 3"/>
          <p:cNvPicPr>
            <a:picLocks noChangeAspect="1"/>
          </p:cNvPicPr>
          <p:nvPr/>
        </p:nvPicPr>
        <p:blipFill>
          <a:blip r:embed="rId3"/>
          <a:srcRect r="5"/>
          <a:stretch>
            <a:fillRect/>
          </a:stretch>
        </p:blipFill>
        <p:spPr>
          <a:xfrm flipH="1">
            <a:off x="3957" y="5183844"/>
            <a:ext cx="1502173" cy="1835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5"/>
                  <a:pt x="0" y="10800"/>
                </a:cubicBezTo>
                <a:cubicBezTo>
                  <a:pt x="0" y="16765"/>
                  <a:pt x="4838" y="21600"/>
                  <a:pt x="10803" y="21600"/>
                </a:cubicBezTo>
                <a:cubicBezTo>
                  <a:pt x="16768" y="21600"/>
                  <a:pt x="21600" y="16765"/>
                  <a:pt x="21600" y="10800"/>
                </a:cubicBezTo>
                <a:cubicBezTo>
                  <a:pt x="21600" y="4835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5" name="Picture 6" descr="Picture 6"/>
          <p:cNvPicPr>
            <a:picLocks noChangeAspect="1"/>
          </p:cNvPicPr>
          <p:nvPr/>
        </p:nvPicPr>
        <p:blipFill>
          <a:blip r:embed="rId4"/>
          <a:srcRect l="11696" t="19116" r="9357" b="14335"/>
          <a:stretch>
            <a:fillRect/>
          </a:stretch>
        </p:blipFill>
        <p:spPr>
          <a:xfrm>
            <a:off x="394490" y="769263"/>
            <a:ext cx="2495457" cy="3572222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896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411" y="4831255"/>
            <a:ext cx="6096002" cy="1265041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TextBox 2"/>
          <p:cNvSpPr txBox="1"/>
          <p:nvPr/>
        </p:nvSpPr>
        <p:spPr>
          <a:xfrm>
            <a:off x="9374341" y="3432167"/>
            <a:ext cx="2270887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Talia Goldfarb  Founder / Co-owner</a:t>
            </a:r>
          </a:p>
        </p:txBody>
      </p:sp>
      <p:sp>
        <p:nvSpPr>
          <p:cNvPr id="898" name="TextBox 3"/>
          <p:cNvSpPr txBox="1"/>
          <p:nvPr/>
        </p:nvSpPr>
        <p:spPr>
          <a:xfrm>
            <a:off x="3384863" y="1410419"/>
            <a:ext cx="6442840" cy="443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Independence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Physical &amp; Cognitive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Shark tank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Entrepreneur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Fashion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Function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Rehabilitation 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Patent</a:t>
            </a:r>
          </a:p>
          <a:p>
            <a:pPr marL="457200" indent="-457200">
              <a:buSzPct val="100000"/>
              <a:buFont typeface="Arial"/>
              <a:buChar char="•"/>
              <a:defRPr sz="3200"/>
            </a:pPr>
            <a:r>
              <a:t>Marketing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Rectangle 8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1" name="Title 1"/>
          <p:cNvSpPr txBox="1">
            <a:spLocks noGrp="1"/>
          </p:cNvSpPr>
          <p:nvPr>
            <p:ph type="title"/>
          </p:nvPr>
        </p:nvSpPr>
        <p:spPr>
          <a:xfrm>
            <a:off x="640080" y="325368"/>
            <a:ext cx="4368602" cy="1956843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The Three A's</a:t>
            </a:r>
          </a:p>
        </p:txBody>
      </p:sp>
      <p:grpSp>
        <p:nvGrpSpPr>
          <p:cNvPr id="904" name="sketchy line"/>
          <p:cNvGrpSpPr/>
          <p:nvPr/>
        </p:nvGrpSpPr>
        <p:grpSpPr>
          <a:xfrm>
            <a:off x="639739" y="2575165"/>
            <a:ext cx="3475063" cy="45964"/>
            <a:chOff x="-65" y="0"/>
            <a:chExt cx="3475062" cy="45962"/>
          </a:xfrm>
        </p:grpSpPr>
        <p:sp>
          <p:nvSpPr>
            <p:cNvPr id="902" name="Shape"/>
            <p:cNvSpPr/>
            <p:nvPr/>
          </p:nvSpPr>
          <p:spPr>
            <a:xfrm>
              <a:off x="-66" y="1959"/>
              <a:ext cx="3475063" cy="4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14788" extrusionOk="0">
                  <a:moveTo>
                    <a:pt x="1" y="3447"/>
                  </a:moveTo>
                  <a:cubicBezTo>
                    <a:pt x="1259" y="-1694"/>
                    <a:pt x="2069" y="-570"/>
                    <a:pt x="3889" y="3447"/>
                  </a:cubicBezTo>
                  <a:cubicBezTo>
                    <a:pt x="5708" y="7465"/>
                    <a:pt x="6817" y="5237"/>
                    <a:pt x="8640" y="3447"/>
                  </a:cubicBezTo>
                  <a:cubicBezTo>
                    <a:pt x="10462" y="1657"/>
                    <a:pt x="11412" y="-1457"/>
                    <a:pt x="12311" y="3447"/>
                  </a:cubicBezTo>
                  <a:cubicBezTo>
                    <a:pt x="13210" y="8352"/>
                    <a:pt x="14893" y="931"/>
                    <a:pt x="15982" y="3447"/>
                  </a:cubicBezTo>
                  <a:cubicBezTo>
                    <a:pt x="17071" y="5964"/>
                    <a:pt x="18905" y="-758"/>
                    <a:pt x="21597" y="3447"/>
                  </a:cubicBezTo>
                  <a:cubicBezTo>
                    <a:pt x="21596" y="4986"/>
                    <a:pt x="21596" y="6935"/>
                    <a:pt x="21597" y="9836"/>
                  </a:cubicBezTo>
                  <a:cubicBezTo>
                    <a:pt x="20666" y="11090"/>
                    <a:pt x="19497" y="7845"/>
                    <a:pt x="17494" y="9836"/>
                  </a:cubicBezTo>
                  <a:cubicBezTo>
                    <a:pt x="15491" y="11828"/>
                    <a:pt x="14261" y="19906"/>
                    <a:pt x="13391" y="9836"/>
                  </a:cubicBezTo>
                  <a:cubicBezTo>
                    <a:pt x="12520" y="-233"/>
                    <a:pt x="11315" y="15292"/>
                    <a:pt x="9287" y="9836"/>
                  </a:cubicBezTo>
                  <a:cubicBezTo>
                    <a:pt x="7260" y="4381"/>
                    <a:pt x="5896" y="8642"/>
                    <a:pt x="4536" y="9836"/>
                  </a:cubicBezTo>
                  <a:cubicBezTo>
                    <a:pt x="3177" y="11031"/>
                    <a:pt x="1642" y="11956"/>
                    <a:pt x="1" y="9836"/>
                  </a:cubicBezTo>
                  <a:cubicBezTo>
                    <a:pt x="3" y="8439"/>
                    <a:pt x="-3" y="4756"/>
                    <a:pt x="1" y="34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3" name="Shape"/>
            <p:cNvSpPr/>
            <p:nvPr/>
          </p:nvSpPr>
          <p:spPr>
            <a:xfrm>
              <a:off x="274" y="-1"/>
              <a:ext cx="3474723" cy="4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865" extrusionOk="0">
                  <a:moveTo>
                    <a:pt x="0" y="3568"/>
                  </a:moveTo>
                  <a:cubicBezTo>
                    <a:pt x="1395" y="-820"/>
                    <a:pt x="3080" y="11574"/>
                    <a:pt x="4320" y="3568"/>
                  </a:cubicBezTo>
                  <a:cubicBezTo>
                    <a:pt x="5560" y="-4438"/>
                    <a:pt x="7025" y="11023"/>
                    <a:pt x="8424" y="3568"/>
                  </a:cubicBezTo>
                  <a:cubicBezTo>
                    <a:pt x="9823" y="-3887"/>
                    <a:pt x="11314" y="11621"/>
                    <a:pt x="12528" y="3568"/>
                  </a:cubicBezTo>
                  <a:cubicBezTo>
                    <a:pt x="13742" y="-4485"/>
                    <a:pt x="14932" y="3618"/>
                    <a:pt x="17280" y="3568"/>
                  </a:cubicBezTo>
                  <a:cubicBezTo>
                    <a:pt x="19628" y="3518"/>
                    <a:pt x="20432" y="-1129"/>
                    <a:pt x="21600" y="3568"/>
                  </a:cubicBezTo>
                  <a:cubicBezTo>
                    <a:pt x="21597" y="5846"/>
                    <a:pt x="21597" y="6531"/>
                    <a:pt x="21600" y="9085"/>
                  </a:cubicBezTo>
                  <a:cubicBezTo>
                    <a:pt x="20103" y="12571"/>
                    <a:pt x="18308" y="1982"/>
                    <a:pt x="17280" y="9085"/>
                  </a:cubicBezTo>
                  <a:cubicBezTo>
                    <a:pt x="16252" y="16187"/>
                    <a:pt x="14545" y="10418"/>
                    <a:pt x="13608" y="9085"/>
                  </a:cubicBezTo>
                  <a:cubicBezTo>
                    <a:pt x="12671" y="7751"/>
                    <a:pt x="11298" y="2075"/>
                    <a:pt x="9504" y="9085"/>
                  </a:cubicBezTo>
                  <a:cubicBezTo>
                    <a:pt x="7710" y="16094"/>
                    <a:pt x="6480" y="14789"/>
                    <a:pt x="5400" y="9085"/>
                  </a:cubicBezTo>
                  <a:cubicBezTo>
                    <a:pt x="4320" y="3380"/>
                    <a:pt x="1450" y="17115"/>
                    <a:pt x="0" y="9085"/>
                  </a:cubicBezTo>
                  <a:cubicBezTo>
                    <a:pt x="0" y="7096"/>
                    <a:pt x="0" y="4701"/>
                    <a:pt x="0" y="356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05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106570" y="2872899"/>
            <a:ext cx="4286723" cy="3320668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endParaRPr/>
          </a:p>
          <a:p>
            <a:pPr>
              <a:defRPr sz="3200"/>
            </a:pPr>
            <a:r>
              <a:t>Adaptable </a:t>
            </a:r>
          </a:p>
          <a:p>
            <a:pPr>
              <a:defRPr sz="3200"/>
            </a:pPr>
            <a:r>
              <a:t>Accessible </a:t>
            </a:r>
          </a:p>
          <a:p>
            <a:pPr>
              <a:defRPr sz="3200"/>
            </a:pPr>
            <a:r>
              <a:t>Affordable</a:t>
            </a:r>
          </a:p>
        </p:txBody>
      </p:sp>
      <p:pic>
        <p:nvPicPr>
          <p:cNvPr id="906" name="Content Placeholder 3" descr="Content Placeholder 3"/>
          <p:cNvPicPr>
            <a:picLocks noChangeAspect="1"/>
          </p:cNvPicPr>
          <p:nvPr/>
        </p:nvPicPr>
        <p:blipFill>
          <a:blip r:embed="rId2"/>
          <a:srcRect r="6"/>
          <a:stretch>
            <a:fillRect/>
          </a:stretch>
        </p:blipFill>
        <p:spPr>
          <a:xfrm flipH="1">
            <a:off x="3968" y="5301131"/>
            <a:ext cx="1296592" cy="1559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6"/>
                  <a:pt x="0" y="10800"/>
                </a:cubicBezTo>
                <a:cubicBezTo>
                  <a:pt x="0" y="16764"/>
                  <a:pt x="4838" y="21600"/>
                  <a:pt x="10803" y="21600"/>
                </a:cubicBezTo>
                <a:cubicBezTo>
                  <a:pt x="16768" y="21600"/>
                  <a:pt x="21600" y="16764"/>
                  <a:pt x="21600" y="10800"/>
                </a:cubicBezTo>
                <a:cubicBezTo>
                  <a:pt x="21600" y="4836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004" y="465826"/>
            <a:ext cx="3932231" cy="4824337"/>
          </a:xfrm>
          <a:prstGeom prst="rect">
            <a:avLst/>
          </a:prstGeom>
          <a:ln w="12700">
            <a:miter lim="400000"/>
          </a:ln>
        </p:spPr>
      </p:pic>
      <p:sp>
        <p:nvSpPr>
          <p:cNvPr id="908" name="TextBox 3"/>
          <p:cNvSpPr txBox="1"/>
          <p:nvPr/>
        </p:nvSpPr>
        <p:spPr>
          <a:xfrm>
            <a:off x="7452491" y="5305165"/>
            <a:ext cx="336028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So Yes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26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xfrm>
            <a:off x="572491" y="238538"/>
            <a:ext cx="11047278" cy="1118116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Disability Rights and Clothing </a:t>
            </a:r>
          </a:p>
        </p:txBody>
      </p:sp>
      <p:grpSp>
        <p:nvGrpSpPr>
          <p:cNvPr id="181" name="sketchy line"/>
          <p:cNvGrpSpPr/>
          <p:nvPr/>
        </p:nvGrpSpPr>
        <p:grpSpPr>
          <a:xfrm>
            <a:off x="572330" y="1655804"/>
            <a:ext cx="10972992" cy="59619"/>
            <a:chOff x="0" y="0"/>
            <a:chExt cx="10972991" cy="59618"/>
          </a:xfrm>
        </p:grpSpPr>
        <p:sp>
          <p:nvSpPr>
            <p:cNvPr id="179" name="Shape"/>
            <p:cNvSpPr/>
            <p:nvPr/>
          </p:nvSpPr>
          <p:spPr>
            <a:xfrm>
              <a:off x="0" y="0"/>
              <a:ext cx="10972992" cy="59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271" extrusionOk="0">
                  <a:moveTo>
                    <a:pt x="1" y="6161"/>
                  </a:moveTo>
                  <a:cubicBezTo>
                    <a:pt x="324" y="1930"/>
                    <a:pt x="610" y="8534"/>
                    <a:pt x="919" y="6161"/>
                  </a:cubicBezTo>
                  <a:cubicBezTo>
                    <a:pt x="1228" y="3788"/>
                    <a:pt x="1298" y="2684"/>
                    <a:pt x="1621" y="6161"/>
                  </a:cubicBezTo>
                  <a:cubicBezTo>
                    <a:pt x="1943" y="9638"/>
                    <a:pt x="2176" y="2216"/>
                    <a:pt x="2539" y="6161"/>
                  </a:cubicBezTo>
                  <a:cubicBezTo>
                    <a:pt x="2901" y="10106"/>
                    <a:pt x="3334" y="12423"/>
                    <a:pt x="3888" y="6161"/>
                  </a:cubicBezTo>
                  <a:cubicBezTo>
                    <a:pt x="4443" y="-101"/>
                    <a:pt x="4795" y="11681"/>
                    <a:pt x="5454" y="6161"/>
                  </a:cubicBezTo>
                  <a:cubicBezTo>
                    <a:pt x="6113" y="641"/>
                    <a:pt x="6393" y="-4374"/>
                    <a:pt x="7236" y="6161"/>
                  </a:cubicBezTo>
                  <a:cubicBezTo>
                    <a:pt x="8079" y="16696"/>
                    <a:pt x="8427" y="7122"/>
                    <a:pt x="9018" y="6161"/>
                  </a:cubicBezTo>
                  <a:cubicBezTo>
                    <a:pt x="9609" y="5199"/>
                    <a:pt x="9885" y="3315"/>
                    <a:pt x="10152" y="6161"/>
                  </a:cubicBezTo>
                  <a:cubicBezTo>
                    <a:pt x="10419" y="9007"/>
                    <a:pt x="11030" y="1925"/>
                    <a:pt x="11718" y="6161"/>
                  </a:cubicBezTo>
                  <a:cubicBezTo>
                    <a:pt x="12405" y="10397"/>
                    <a:pt x="12506" y="3310"/>
                    <a:pt x="13067" y="6161"/>
                  </a:cubicBezTo>
                  <a:cubicBezTo>
                    <a:pt x="13629" y="9012"/>
                    <a:pt x="13884" y="11338"/>
                    <a:pt x="14201" y="6161"/>
                  </a:cubicBezTo>
                  <a:cubicBezTo>
                    <a:pt x="14519" y="983"/>
                    <a:pt x="15428" y="7091"/>
                    <a:pt x="15767" y="6161"/>
                  </a:cubicBezTo>
                  <a:cubicBezTo>
                    <a:pt x="16106" y="5231"/>
                    <a:pt x="16189" y="9993"/>
                    <a:pt x="16469" y="6161"/>
                  </a:cubicBezTo>
                  <a:cubicBezTo>
                    <a:pt x="16750" y="2329"/>
                    <a:pt x="17101" y="4792"/>
                    <a:pt x="17603" y="6161"/>
                  </a:cubicBezTo>
                  <a:cubicBezTo>
                    <a:pt x="18105" y="7530"/>
                    <a:pt x="18441" y="11063"/>
                    <a:pt x="18953" y="6161"/>
                  </a:cubicBezTo>
                  <a:cubicBezTo>
                    <a:pt x="19465" y="1259"/>
                    <a:pt x="20788" y="1195"/>
                    <a:pt x="21599" y="6161"/>
                  </a:cubicBezTo>
                  <a:cubicBezTo>
                    <a:pt x="21597" y="7531"/>
                    <a:pt x="21599" y="9152"/>
                    <a:pt x="21599" y="10538"/>
                  </a:cubicBezTo>
                  <a:cubicBezTo>
                    <a:pt x="21231" y="9162"/>
                    <a:pt x="20912" y="9520"/>
                    <a:pt x="20681" y="10538"/>
                  </a:cubicBezTo>
                  <a:cubicBezTo>
                    <a:pt x="20450" y="11557"/>
                    <a:pt x="20267" y="10974"/>
                    <a:pt x="19979" y="10538"/>
                  </a:cubicBezTo>
                  <a:cubicBezTo>
                    <a:pt x="19691" y="10103"/>
                    <a:pt x="19226" y="13077"/>
                    <a:pt x="18629" y="10538"/>
                  </a:cubicBezTo>
                  <a:cubicBezTo>
                    <a:pt x="18032" y="8000"/>
                    <a:pt x="18166" y="6797"/>
                    <a:pt x="17711" y="10538"/>
                  </a:cubicBezTo>
                  <a:cubicBezTo>
                    <a:pt x="17256" y="14280"/>
                    <a:pt x="16417" y="14506"/>
                    <a:pt x="15929" y="10538"/>
                  </a:cubicBezTo>
                  <a:cubicBezTo>
                    <a:pt x="15442" y="6571"/>
                    <a:pt x="15479" y="12721"/>
                    <a:pt x="15227" y="10538"/>
                  </a:cubicBezTo>
                  <a:cubicBezTo>
                    <a:pt x="14976" y="8356"/>
                    <a:pt x="14416" y="6271"/>
                    <a:pt x="13877" y="10538"/>
                  </a:cubicBezTo>
                  <a:cubicBezTo>
                    <a:pt x="13339" y="14806"/>
                    <a:pt x="13361" y="12913"/>
                    <a:pt x="13175" y="10538"/>
                  </a:cubicBezTo>
                  <a:cubicBezTo>
                    <a:pt x="12989" y="8164"/>
                    <a:pt x="12589" y="10736"/>
                    <a:pt x="12258" y="10538"/>
                  </a:cubicBezTo>
                  <a:cubicBezTo>
                    <a:pt x="11927" y="10341"/>
                    <a:pt x="11060" y="6422"/>
                    <a:pt x="10692" y="10538"/>
                  </a:cubicBezTo>
                  <a:cubicBezTo>
                    <a:pt x="10324" y="14655"/>
                    <a:pt x="9310" y="3851"/>
                    <a:pt x="8910" y="10538"/>
                  </a:cubicBezTo>
                  <a:cubicBezTo>
                    <a:pt x="8509" y="17226"/>
                    <a:pt x="8301" y="6342"/>
                    <a:pt x="7992" y="10538"/>
                  </a:cubicBezTo>
                  <a:cubicBezTo>
                    <a:pt x="7683" y="14735"/>
                    <a:pt x="6964" y="16238"/>
                    <a:pt x="6642" y="10538"/>
                  </a:cubicBezTo>
                  <a:cubicBezTo>
                    <a:pt x="6320" y="4839"/>
                    <a:pt x="6155" y="15529"/>
                    <a:pt x="5724" y="10538"/>
                  </a:cubicBezTo>
                  <a:cubicBezTo>
                    <a:pt x="5293" y="5548"/>
                    <a:pt x="4903" y="14323"/>
                    <a:pt x="4158" y="10538"/>
                  </a:cubicBezTo>
                  <a:cubicBezTo>
                    <a:pt x="3414" y="6754"/>
                    <a:pt x="3435" y="4420"/>
                    <a:pt x="3024" y="10538"/>
                  </a:cubicBezTo>
                  <a:cubicBezTo>
                    <a:pt x="2614" y="16657"/>
                    <a:pt x="2341" y="7701"/>
                    <a:pt x="2107" y="10538"/>
                  </a:cubicBezTo>
                  <a:cubicBezTo>
                    <a:pt x="1872" y="13376"/>
                    <a:pt x="1690" y="14224"/>
                    <a:pt x="1405" y="10538"/>
                  </a:cubicBezTo>
                  <a:cubicBezTo>
                    <a:pt x="1119" y="6853"/>
                    <a:pt x="493" y="7456"/>
                    <a:pt x="1" y="10538"/>
                  </a:cubicBezTo>
                  <a:cubicBezTo>
                    <a:pt x="2" y="9288"/>
                    <a:pt x="-1" y="8322"/>
                    <a:pt x="1" y="6161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0" name="Shape"/>
            <p:cNvSpPr/>
            <p:nvPr/>
          </p:nvSpPr>
          <p:spPr>
            <a:xfrm>
              <a:off x="372" y="5460"/>
              <a:ext cx="10972594" cy="5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2593" extrusionOk="0">
                  <a:moveTo>
                    <a:pt x="0" y="4718"/>
                  </a:moveTo>
                  <a:cubicBezTo>
                    <a:pt x="326" y="4284"/>
                    <a:pt x="371" y="7919"/>
                    <a:pt x="702" y="4718"/>
                  </a:cubicBezTo>
                  <a:cubicBezTo>
                    <a:pt x="1032" y="1518"/>
                    <a:pt x="1446" y="6794"/>
                    <a:pt x="2051" y="4718"/>
                  </a:cubicBezTo>
                  <a:cubicBezTo>
                    <a:pt x="2657" y="2643"/>
                    <a:pt x="3141" y="-1404"/>
                    <a:pt x="3833" y="4718"/>
                  </a:cubicBezTo>
                  <a:cubicBezTo>
                    <a:pt x="4526" y="10841"/>
                    <a:pt x="4513" y="176"/>
                    <a:pt x="5183" y="4718"/>
                  </a:cubicBezTo>
                  <a:cubicBezTo>
                    <a:pt x="5854" y="9261"/>
                    <a:pt x="5624" y="7225"/>
                    <a:pt x="5885" y="4718"/>
                  </a:cubicBezTo>
                  <a:cubicBezTo>
                    <a:pt x="6147" y="2212"/>
                    <a:pt x="6612" y="6392"/>
                    <a:pt x="6803" y="4718"/>
                  </a:cubicBezTo>
                  <a:cubicBezTo>
                    <a:pt x="6994" y="3045"/>
                    <a:pt x="8142" y="5907"/>
                    <a:pt x="8585" y="4718"/>
                  </a:cubicBezTo>
                  <a:cubicBezTo>
                    <a:pt x="9029" y="3530"/>
                    <a:pt x="9827" y="-5276"/>
                    <a:pt x="10367" y="4718"/>
                  </a:cubicBezTo>
                  <a:cubicBezTo>
                    <a:pt x="10908" y="14713"/>
                    <a:pt x="11580" y="3920"/>
                    <a:pt x="12149" y="4718"/>
                  </a:cubicBezTo>
                  <a:cubicBezTo>
                    <a:pt x="12719" y="5516"/>
                    <a:pt x="12661" y="6274"/>
                    <a:pt x="12851" y="4718"/>
                  </a:cubicBezTo>
                  <a:cubicBezTo>
                    <a:pt x="13042" y="3162"/>
                    <a:pt x="13615" y="4617"/>
                    <a:pt x="14201" y="4718"/>
                  </a:cubicBezTo>
                  <a:cubicBezTo>
                    <a:pt x="14787" y="4820"/>
                    <a:pt x="15011" y="3111"/>
                    <a:pt x="15335" y="4718"/>
                  </a:cubicBezTo>
                  <a:cubicBezTo>
                    <a:pt x="15659" y="6326"/>
                    <a:pt x="15843" y="8280"/>
                    <a:pt x="16037" y="4718"/>
                  </a:cubicBezTo>
                  <a:cubicBezTo>
                    <a:pt x="16231" y="1157"/>
                    <a:pt x="17018" y="1988"/>
                    <a:pt x="17819" y="4718"/>
                  </a:cubicBezTo>
                  <a:cubicBezTo>
                    <a:pt x="18620" y="7448"/>
                    <a:pt x="18347" y="6670"/>
                    <a:pt x="18521" y="4718"/>
                  </a:cubicBezTo>
                  <a:cubicBezTo>
                    <a:pt x="18695" y="2767"/>
                    <a:pt x="18984" y="6668"/>
                    <a:pt x="19223" y="4718"/>
                  </a:cubicBezTo>
                  <a:cubicBezTo>
                    <a:pt x="19462" y="2769"/>
                    <a:pt x="19891" y="1772"/>
                    <a:pt x="20357" y="4718"/>
                  </a:cubicBezTo>
                  <a:cubicBezTo>
                    <a:pt x="20823" y="7664"/>
                    <a:pt x="21206" y="3372"/>
                    <a:pt x="21599" y="4718"/>
                  </a:cubicBezTo>
                  <a:cubicBezTo>
                    <a:pt x="21598" y="6770"/>
                    <a:pt x="21598" y="7934"/>
                    <a:pt x="21599" y="8973"/>
                  </a:cubicBezTo>
                  <a:cubicBezTo>
                    <a:pt x="20843" y="12070"/>
                    <a:pt x="20754" y="1764"/>
                    <a:pt x="20033" y="8973"/>
                  </a:cubicBezTo>
                  <a:cubicBezTo>
                    <a:pt x="19312" y="16182"/>
                    <a:pt x="19678" y="10689"/>
                    <a:pt x="19331" y="8973"/>
                  </a:cubicBezTo>
                  <a:cubicBezTo>
                    <a:pt x="18984" y="7257"/>
                    <a:pt x="18910" y="12077"/>
                    <a:pt x="18629" y="8973"/>
                  </a:cubicBezTo>
                  <a:cubicBezTo>
                    <a:pt x="18348" y="5869"/>
                    <a:pt x="17940" y="11451"/>
                    <a:pt x="17279" y="8973"/>
                  </a:cubicBezTo>
                  <a:cubicBezTo>
                    <a:pt x="16618" y="6495"/>
                    <a:pt x="16918" y="4948"/>
                    <a:pt x="16577" y="8973"/>
                  </a:cubicBezTo>
                  <a:cubicBezTo>
                    <a:pt x="16236" y="12998"/>
                    <a:pt x="15608" y="13460"/>
                    <a:pt x="15227" y="8973"/>
                  </a:cubicBezTo>
                  <a:cubicBezTo>
                    <a:pt x="14846" y="4486"/>
                    <a:pt x="14276" y="12595"/>
                    <a:pt x="13661" y="8973"/>
                  </a:cubicBezTo>
                  <a:cubicBezTo>
                    <a:pt x="13047" y="5351"/>
                    <a:pt x="12851" y="15976"/>
                    <a:pt x="12311" y="8973"/>
                  </a:cubicBezTo>
                  <a:cubicBezTo>
                    <a:pt x="11772" y="1970"/>
                    <a:pt x="11211" y="3848"/>
                    <a:pt x="10745" y="8973"/>
                  </a:cubicBezTo>
                  <a:cubicBezTo>
                    <a:pt x="10279" y="14098"/>
                    <a:pt x="9863" y="9161"/>
                    <a:pt x="9179" y="8973"/>
                  </a:cubicBezTo>
                  <a:cubicBezTo>
                    <a:pt x="8496" y="8785"/>
                    <a:pt x="8711" y="5092"/>
                    <a:pt x="8477" y="8973"/>
                  </a:cubicBezTo>
                  <a:cubicBezTo>
                    <a:pt x="8244" y="12854"/>
                    <a:pt x="7758" y="6459"/>
                    <a:pt x="7559" y="8973"/>
                  </a:cubicBezTo>
                  <a:cubicBezTo>
                    <a:pt x="7360" y="11487"/>
                    <a:pt x="6697" y="8823"/>
                    <a:pt x="6425" y="8973"/>
                  </a:cubicBezTo>
                  <a:cubicBezTo>
                    <a:pt x="6154" y="9124"/>
                    <a:pt x="5465" y="7041"/>
                    <a:pt x="5075" y="8973"/>
                  </a:cubicBezTo>
                  <a:cubicBezTo>
                    <a:pt x="4685" y="10905"/>
                    <a:pt x="3758" y="10725"/>
                    <a:pt x="3293" y="8973"/>
                  </a:cubicBezTo>
                  <a:cubicBezTo>
                    <a:pt x="2829" y="7221"/>
                    <a:pt x="2226" y="16324"/>
                    <a:pt x="1727" y="8973"/>
                  </a:cubicBezTo>
                  <a:cubicBezTo>
                    <a:pt x="1229" y="1622"/>
                    <a:pt x="407" y="5229"/>
                    <a:pt x="0" y="8973"/>
                  </a:cubicBezTo>
                  <a:cubicBezTo>
                    <a:pt x="0" y="7197"/>
                    <a:pt x="-1" y="5662"/>
                    <a:pt x="0" y="471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>
                  <a:alpha val="7500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82" name="Picture 3" descr="Picture 3"/>
          <p:cNvPicPr>
            <a:picLocks noChangeAspect="1"/>
          </p:cNvPicPr>
          <p:nvPr/>
        </p:nvPicPr>
        <p:blipFill>
          <a:blip r:embed="rId2"/>
          <a:srcRect l="6569" t="8184" r="1703" b="19693"/>
          <a:stretch>
            <a:fillRect/>
          </a:stretch>
        </p:blipFill>
        <p:spPr>
          <a:xfrm>
            <a:off x="7472936" y="2334558"/>
            <a:ext cx="3614950" cy="4060805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grpSp>
        <p:nvGrpSpPr>
          <p:cNvPr id="210" name="Content Placeholder 2"/>
          <p:cNvGrpSpPr/>
          <p:nvPr/>
        </p:nvGrpSpPr>
        <p:grpSpPr>
          <a:xfrm>
            <a:off x="1997711" y="1986140"/>
            <a:ext cx="3513180" cy="4519560"/>
            <a:chOff x="0" y="0"/>
            <a:chExt cx="3513179" cy="4519559"/>
          </a:xfrm>
        </p:grpSpPr>
        <p:grpSp>
          <p:nvGrpSpPr>
            <p:cNvPr id="185" name="Group"/>
            <p:cNvGrpSpPr/>
            <p:nvPr/>
          </p:nvGrpSpPr>
          <p:grpSpPr>
            <a:xfrm>
              <a:off x="0" y="0"/>
              <a:ext cx="1463826" cy="731915"/>
              <a:chOff x="0" y="0"/>
              <a:chExt cx="1463825" cy="731914"/>
            </a:xfrm>
          </p:grpSpPr>
          <p:sp>
            <p:nvSpPr>
              <p:cNvPr id="183" name="Rounded Rectangle"/>
              <p:cNvSpPr/>
              <p:nvPr/>
            </p:nvSpPr>
            <p:spPr>
              <a:xfrm>
                <a:off x="0" y="0"/>
                <a:ext cx="1463826" cy="731915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4" name="Indistrial Revolution"/>
              <p:cNvSpPr txBox="1"/>
              <p:nvPr/>
            </p:nvSpPr>
            <p:spPr>
              <a:xfrm>
                <a:off x="21437" y="269435"/>
                <a:ext cx="1420952" cy="193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Indistrial Revolution </a:t>
                </a:r>
              </a:p>
            </p:txBody>
          </p:sp>
        </p:grpSp>
        <p:grpSp>
          <p:nvGrpSpPr>
            <p:cNvPr id="188" name="Group"/>
            <p:cNvGrpSpPr/>
            <p:nvPr/>
          </p:nvGrpSpPr>
          <p:grpSpPr>
            <a:xfrm>
              <a:off x="0" y="841698"/>
              <a:ext cx="1463826" cy="731915"/>
              <a:chOff x="0" y="0"/>
              <a:chExt cx="1463825" cy="731914"/>
            </a:xfrm>
          </p:grpSpPr>
          <p:sp>
            <p:nvSpPr>
              <p:cNvPr id="186" name="Rounded Rectangle"/>
              <p:cNvSpPr/>
              <p:nvPr/>
            </p:nvSpPr>
            <p:spPr>
              <a:xfrm>
                <a:off x="0" y="0"/>
                <a:ext cx="1463826" cy="731915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7" name="Helen Cookman"/>
              <p:cNvSpPr txBox="1"/>
              <p:nvPr/>
            </p:nvSpPr>
            <p:spPr>
              <a:xfrm>
                <a:off x="21437" y="269436"/>
                <a:ext cx="1420952" cy="193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Helen Cookman</a:t>
                </a:r>
              </a:p>
            </p:txBody>
          </p:sp>
        </p:grpSp>
        <p:grpSp>
          <p:nvGrpSpPr>
            <p:cNvPr id="191" name="Group"/>
            <p:cNvGrpSpPr/>
            <p:nvPr/>
          </p:nvGrpSpPr>
          <p:grpSpPr>
            <a:xfrm>
              <a:off x="0" y="1683398"/>
              <a:ext cx="1463826" cy="731915"/>
              <a:chOff x="0" y="0"/>
              <a:chExt cx="1463825" cy="731914"/>
            </a:xfrm>
          </p:grpSpPr>
          <p:sp>
            <p:nvSpPr>
              <p:cNvPr id="189" name="Rounded Rectangle"/>
              <p:cNvSpPr/>
              <p:nvPr/>
            </p:nvSpPr>
            <p:spPr>
              <a:xfrm>
                <a:off x="0" y="0"/>
                <a:ext cx="1463826" cy="731915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0" name="Vera Maxwell"/>
              <p:cNvSpPr txBox="1"/>
              <p:nvPr/>
            </p:nvSpPr>
            <p:spPr>
              <a:xfrm>
                <a:off x="21437" y="269435"/>
                <a:ext cx="1420952" cy="193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Vera Maxwell</a:t>
                </a:r>
              </a:p>
            </p:txBody>
          </p:sp>
        </p:grpSp>
        <p:grpSp>
          <p:nvGrpSpPr>
            <p:cNvPr id="194" name="Group"/>
            <p:cNvGrpSpPr/>
            <p:nvPr/>
          </p:nvGrpSpPr>
          <p:grpSpPr>
            <a:xfrm>
              <a:off x="0" y="2525097"/>
              <a:ext cx="1463826" cy="731915"/>
              <a:chOff x="0" y="0"/>
              <a:chExt cx="1463825" cy="731914"/>
            </a:xfrm>
          </p:grpSpPr>
          <p:sp>
            <p:nvSpPr>
              <p:cNvPr id="192" name="Rounded Rectangle"/>
              <p:cNvSpPr/>
              <p:nvPr/>
            </p:nvSpPr>
            <p:spPr>
              <a:xfrm>
                <a:off x="0" y="0"/>
                <a:ext cx="1463826" cy="731915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3" name="Functional Fashions for the Physically Handicapped"/>
              <p:cNvSpPr txBox="1"/>
              <p:nvPr/>
            </p:nvSpPr>
            <p:spPr>
              <a:xfrm>
                <a:off x="21437" y="109415"/>
                <a:ext cx="1420952" cy="5130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500"/>
                  </a:spcBef>
                  <a:defRPr sz="1200" i="1">
                    <a:solidFill>
                      <a:srgbClr val="FFFFFF"/>
                    </a:solidFill>
                  </a:defRPr>
                </a:pPr>
                <a:r>
                  <a:t>Functional Fashions for the Physically Handicapped</a:t>
                </a:r>
                <a:r>
                  <a:rPr i="0"/>
                  <a:t> </a:t>
                </a:r>
              </a:p>
            </p:txBody>
          </p:sp>
        </p:grpSp>
        <p:sp>
          <p:nvSpPr>
            <p:cNvPr id="195" name="Line"/>
            <p:cNvSpPr/>
            <p:nvPr/>
          </p:nvSpPr>
          <p:spPr>
            <a:xfrm flipV="1">
              <a:off x="1463452" y="2470321"/>
              <a:ext cx="585530" cy="420852"/>
            </a:xfrm>
            <a:prstGeom prst="line">
              <a:avLst/>
            </a:prstGeom>
            <a:noFill/>
            <a:ln w="12700" cap="flat">
              <a:solidFill>
                <a:srgbClr val="3E842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98" name="Group"/>
            <p:cNvGrpSpPr/>
            <p:nvPr/>
          </p:nvGrpSpPr>
          <p:grpSpPr>
            <a:xfrm>
              <a:off x="2049352" y="2104246"/>
              <a:ext cx="1463828" cy="731916"/>
              <a:chOff x="0" y="0"/>
              <a:chExt cx="1463826" cy="731915"/>
            </a:xfrm>
          </p:grpSpPr>
          <p:sp>
            <p:nvSpPr>
              <p:cNvPr id="196" name="Rounded Rectangle"/>
              <p:cNvSpPr/>
              <p:nvPr/>
            </p:nvSpPr>
            <p:spPr>
              <a:xfrm>
                <a:off x="-1" y="-1"/>
                <a:ext cx="1463828" cy="731917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7" name="The Speed Suit The Rugby Suit"/>
              <p:cNvSpPr txBox="1"/>
              <p:nvPr/>
            </p:nvSpPr>
            <p:spPr>
              <a:xfrm>
                <a:off x="21436" y="189426"/>
                <a:ext cx="1420953" cy="3530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The Speed Suit The Rugby Suit</a:t>
                </a:r>
              </a:p>
            </p:txBody>
          </p:sp>
        </p:grpSp>
        <p:sp>
          <p:nvSpPr>
            <p:cNvPr id="199" name="Line"/>
            <p:cNvSpPr/>
            <p:nvPr/>
          </p:nvSpPr>
          <p:spPr>
            <a:xfrm>
              <a:off x="1464193" y="2891171"/>
              <a:ext cx="585532" cy="420852"/>
            </a:xfrm>
            <a:prstGeom prst="line">
              <a:avLst/>
            </a:prstGeom>
            <a:noFill/>
            <a:ln w="12700" cap="flat">
              <a:solidFill>
                <a:srgbClr val="3E842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202" name="Group"/>
            <p:cNvGrpSpPr/>
            <p:nvPr/>
          </p:nvGrpSpPr>
          <p:grpSpPr>
            <a:xfrm>
              <a:off x="2049352" y="2945946"/>
              <a:ext cx="1463828" cy="731915"/>
              <a:chOff x="0" y="0"/>
              <a:chExt cx="1463826" cy="731914"/>
            </a:xfrm>
          </p:grpSpPr>
          <p:sp>
            <p:nvSpPr>
              <p:cNvPr id="200" name="Rounded Rectangle"/>
              <p:cNvSpPr/>
              <p:nvPr/>
            </p:nvSpPr>
            <p:spPr>
              <a:xfrm>
                <a:off x="-1" y="0"/>
                <a:ext cx="1463828" cy="731915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1" name="Levi's"/>
              <p:cNvSpPr txBox="1"/>
              <p:nvPr/>
            </p:nvSpPr>
            <p:spPr>
              <a:xfrm>
                <a:off x="21436" y="269436"/>
                <a:ext cx="1420953" cy="193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Levi's</a:t>
                </a:r>
              </a:p>
            </p:txBody>
          </p:sp>
        </p:grpSp>
        <p:grpSp>
          <p:nvGrpSpPr>
            <p:cNvPr id="205" name="Group"/>
            <p:cNvGrpSpPr/>
            <p:nvPr/>
          </p:nvGrpSpPr>
          <p:grpSpPr>
            <a:xfrm>
              <a:off x="0" y="3787645"/>
              <a:ext cx="1463826" cy="731915"/>
              <a:chOff x="0" y="0"/>
              <a:chExt cx="1463825" cy="731914"/>
            </a:xfrm>
          </p:grpSpPr>
          <p:sp>
            <p:nvSpPr>
              <p:cNvPr id="203" name="Rounded Rectangle"/>
              <p:cNvSpPr/>
              <p:nvPr/>
            </p:nvSpPr>
            <p:spPr>
              <a:xfrm>
                <a:off x="0" y="0"/>
                <a:ext cx="1463826" cy="731915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4" name="Runway of Dreams"/>
              <p:cNvSpPr txBox="1"/>
              <p:nvPr/>
            </p:nvSpPr>
            <p:spPr>
              <a:xfrm>
                <a:off x="21437" y="269436"/>
                <a:ext cx="1420952" cy="193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Runway of Dreams</a:t>
                </a:r>
              </a:p>
            </p:txBody>
          </p:sp>
        </p:grpSp>
        <p:sp>
          <p:nvSpPr>
            <p:cNvPr id="206" name="Line"/>
            <p:cNvSpPr/>
            <p:nvPr/>
          </p:nvSpPr>
          <p:spPr>
            <a:xfrm>
              <a:off x="1463822" y="4153599"/>
              <a:ext cx="585530" cy="2"/>
            </a:xfrm>
            <a:prstGeom prst="line">
              <a:avLst/>
            </a:prstGeom>
            <a:noFill/>
            <a:ln w="12700" cap="flat">
              <a:solidFill>
                <a:srgbClr val="3E842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209" name="Group"/>
            <p:cNvGrpSpPr/>
            <p:nvPr/>
          </p:nvGrpSpPr>
          <p:grpSpPr>
            <a:xfrm>
              <a:off x="2049352" y="3787645"/>
              <a:ext cx="1463828" cy="731915"/>
              <a:chOff x="0" y="0"/>
              <a:chExt cx="1463826" cy="731914"/>
            </a:xfrm>
          </p:grpSpPr>
          <p:sp>
            <p:nvSpPr>
              <p:cNvPr id="207" name="Rounded Rectangle"/>
              <p:cNvSpPr/>
              <p:nvPr/>
            </p:nvSpPr>
            <p:spPr>
              <a:xfrm>
                <a:off x="-1" y="0"/>
                <a:ext cx="1463828" cy="731915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8" name="Mindy Scheier"/>
              <p:cNvSpPr txBox="1"/>
              <p:nvPr/>
            </p:nvSpPr>
            <p:spPr>
              <a:xfrm>
                <a:off x="21436" y="269436"/>
                <a:ext cx="1420953" cy="193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Mindy Scheier</a:t>
                </a:r>
              </a:p>
            </p:txBody>
          </p:sp>
        </p:grpSp>
      </p:grpSp>
      <p:pic>
        <p:nvPicPr>
          <p:cNvPr id="211" name="Picture 54" descr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" y="5497900"/>
            <a:ext cx="1075083" cy="135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2" y="0"/>
                  <a:pt x="0" y="4834"/>
                  <a:pt x="0" y="10797"/>
                </a:cubicBezTo>
                <a:cubicBezTo>
                  <a:pt x="0" y="16760"/>
                  <a:pt x="4832" y="21600"/>
                  <a:pt x="10796" y="21600"/>
                </a:cubicBezTo>
                <a:cubicBezTo>
                  <a:pt x="16760" y="21600"/>
                  <a:pt x="21600" y="16760"/>
                  <a:pt x="21600" y="10797"/>
                </a:cubicBezTo>
                <a:cubicBezTo>
                  <a:pt x="21600" y="4834"/>
                  <a:pt x="16760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Rectangle 8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1" name="Title 1"/>
          <p:cNvSpPr txBox="1">
            <a:spLocks noGrp="1"/>
          </p:cNvSpPr>
          <p:nvPr>
            <p:ph type="title"/>
          </p:nvPr>
        </p:nvSpPr>
        <p:spPr>
          <a:xfrm>
            <a:off x="572491" y="238538"/>
            <a:ext cx="11018524" cy="143441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Costs</a:t>
            </a:r>
          </a:p>
        </p:txBody>
      </p:sp>
      <p:grpSp>
        <p:nvGrpSpPr>
          <p:cNvPr id="914" name="sketchy line"/>
          <p:cNvGrpSpPr/>
          <p:nvPr/>
        </p:nvGrpSpPr>
        <p:grpSpPr>
          <a:xfrm>
            <a:off x="572330" y="1655804"/>
            <a:ext cx="10972992" cy="59619"/>
            <a:chOff x="0" y="0"/>
            <a:chExt cx="10972991" cy="59618"/>
          </a:xfrm>
        </p:grpSpPr>
        <p:sp>
          <p:nvSpPr>
            <p:cNvPr id="912" name="Shape"/>
            <p:cNvSpPr/>
            <p:nvPr/>
          </p:nvSpPr>
          <p:spPr>
            <a:xfrm>
              <a:off x="0" y="0"/>
              <a:ext cx="10972992" cy="59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271" extrusionOk="0">
                  <a:moveTo>
                    <a:pt x="1" y="6161"/>
                  </a:moveTo>
                  <a:cubicBezTo>
                    <a:pt x="324" y="1930"/>
                    <a:pt x="610" y="8534"/>
                    <a:pt x="919" y="6161"/>
                  </a:cubicBezTo>
                  <a:cubicBezTo>
                    <a:pt x="1228" y="3788"/>
                    <a:pt x="1298" y="2684"/>
                    <a:pt x="1621" y="6161"/>
                  </a:cubicBezTo>
                  <a:cubicBezTo>
                    <a:pt x="1943" y="9638"/>
                    <a:pt x="2176" y="2216"/>
                    <a:pt x="2539" y="6161"/>
                  </a:cubicBezTo>
                  <a:cubicBezTo>
                    <a:pt x="2901" y="10106"/>
                    <a:pt x="3334" y="12423"/>
                    <a:pt x="3888" y="6161"/>
                  </a:cubicBezTo>
                  <a:cubicBezTo>
                    <a:pt x="4443" y="-101"/>
                    <a:pt x="4795" y="11681"/>
                    <a:pt x="5454" y="6161"/>
                  </a:cubicBezTo>
                  <a:cubicBezTo>
                    <a:pt x="6113" y="641"/>
                    <a:pt x="6393" y="-4374"/>
                    <a:pt x="7236" y="6161"/>
                  </a:cubicBezTo>
                  <a:cubicBezTo>
                    <a:pt x="8079" y="16696"/>
                    <a:pt x="8427" y="7122"/>
                    <a:pt x="9018" y="6161"/>
                  </a:cubicBezTo>
                  <a:cubicBezTo>
                    <a:pt x="9609" y="5199"/>
                    <a:pt x="9885" y="3315"/>
                    <a:pt x="10152" y="6161"/>
                  </a:cubicBezTo>
                  <a:cubicBezTo>
                    <a:pt x="10419" y="9007"/>
                    <a:pt x="11030" y="1925"/>
                    <a:pt x="11718" y="6161"/>
                  </a:cubicBezTo>
                  <a:cubicBezTo>
                    <a:pt x="12405" y="10397"/>
                    <a:pt x="12506" y="3310"/>
                    <a:pt x="13067" y="6161"/>
                  </a:cubicBezTo>
                  <a:cubicBezTo>
                    <a:pt x="13629" y="9012"/>
                    <a:pt x="13884" y="11338"/>
                    <a:pt x="14201" y="6161"/>
                  </a:cubicBezTo>
                  <a:cubicBezTo>
                    <a:pt x="14519" y="983"/>
                    <a:pt x="15428" y="7091"/>
                    <a:pt x="15767" y="6161"/>
                  </a:cubicBezTo>
                  <a:cubicBezTo>
                    <a:pt x="16106" y="5231"/>
                    <a:pt x="16189" y="9993"/>
                    <a:pt x="16469" y="6161"/>
                  </a:cubicBezTo>
                  <a:cubicBezTo>
                    <a:pt x="16750" y="2329"/>
                    <a:pt x="17101" y="4792"/>
                    <a:pt x="17603" y="6161"/>
                  </a:cubicBezTo>
                  <a:cubicBezTo>
                    <a:pt x="18105" y="7530"/>
                    <a:pt x="18441" y="11063"/>
                    <a:pt x="18953" y="6161"/>
                  </a:cubicBezTo>
                  <a:cubicBezTo>
                    <a:pt x="19465" y="1259"/>
                    <a:pt x="20788" y="1195"/>
                    <a:pt x="21599" y="6161"/>
                  </a:cubicBezTo>
                  <a:cubicBezTo>
                    <a:pt x="21597" y="7531"/>
                    <a:pt x="21599" y="9152"/>
                    <a:pt x="21599" y="10538"/>
                  </a:cubicBezTo>
                  <a:cubicBezTo>
                    <a:pt x="21231" y="9162"/>
                    <a:pt x="20912" y="9520"/>
                    <a:pt x="20681" y="10538"/>
                  </a:cubicBezTo>
                  <a:cubicBezTo>
                    <a:pt x="20450" y="11557"/>
                    <a:pt x="20267" y="10974"/>
                    <a:pt x="19979" y="10538"/>
                  </a:cubicBezTo>
                  <a:cubicBezTo>
                    <a:pt x="19691" y="10103"/>
                    <a:pt x="19226" y="13077"/>
                    <a:pt x="18629" y="10538"/>
                  </a:cubicBezTo>
                  <a:cubicBezTo>
                    <a:pt x="18032" y="8000"/>
                    <a:pt x="18166" y="6797"/>
                    <a:pt x="17711" y="10538"/>
                  </a:cubicBezTo>
                  <a:cubicBezTo>
                    <a:pt x="17256" y="14280"/>
                    <a:pt x="16417" y="14506"/>
                    <a:pt x="15929" y="10538"/>
                  </a:cubicBezTo>
                  <a:cubicBezTo>
                    <a:pt x="15442" y="6571"/>
                    <a:pt x="15479" y="12721"/>
                    <a:pt x="15227" y="10538"/>
                  </a:cubicBezTo>
                  <a:cubicBezTo>
                    <a:pt x="14976" y="8356"/>
                    <a:pt x="14416" y="6271"/>
                    <a:pt x="13877" y="10538"/>
                  </a:cubicBezTo>
                  <a:cubicBezTo>
                    <a:pt x="13339" y="14806"/>
                    <a:pt x="13361" y="12913"/>
                    <a:pt x="13175" y="10538"/>
                  </a:cubicBezTo>
                  <a:cubicBezTo>
                    <a:pt x="12989" y="8164"/>
                    <a:pt x="12589" y="10736"/>
                    <a:pt x="12258" y="10538"/>
                  </a:cubicBezTo>
                  <a:cubicBezTo>
                    <a:pt x="11927" y="10341"/>
                    <a:pt x="11060" y="6422"/>
                    <a:pt x="10692" y="10538"/>
                  </a:cubicBezTo>
                  <a:cubicBezTo>
                    <a:pt x="10324" y="14655"/>
                    <a:pt x="9310" y="3851"/>
                    <a:pt x="8910" y="10538"/>
                  </a:cubicBezTo>
                  <a:cubicBezTo>
                    <a:pt x="8509" y="17226"/>
                    <a:pt x="8301" y="6342"/>
                    <a:pt x="7992" y="10538"/>
                  </a:cubicBezTo>
                  <a:cubicBezTo>
                    <a:pt x="7683" y="14735"/>
                    <a:pt x="6964" y="16238"/>
                    <a:pt x="6642" y="10538"/>
                  </a:cubicBezTo>
                  <a:cubicBezTo>
                    <a:pt x="6320" y="4839"/>
                    <a:pt x="6155" y="15529"/>
                    <a:pt x="5724" y="10538"/>
                  </a:cubicBezTo>
                  <a:cubicBezTo>
                    <a:pt x="5293" y="5548"/>
                    <a:pt x="4903" y="14323"/>
                    <a:pt x="4158" y="10538"/>
                  </a:cubicBezTo>
                  <a:cubicBezTo>
                    <a:pt x="3414" y="6754"/>
                    <a:pt x="3435" y="4420"/>
                    <a:pt x="3024" y="10538"/>
                  </a:cubicBezTo>
                  <a:cubicBezTo>
                    <a:pt x="2614" y="16657"/>
                    <a:pt x="2341" y="7701"/>
                    <a:pt x="2107" y="10538"/>
                  </a:cubicBezTo>
                  <a:cubicBezTo>
                    <a:pt x="1872" y="13376"/>
                    <a:pt x="1690" y="14224"/>
                    <a:pt x="1405" y="10538"/>
                  </a:cubicBezTo>
                  <a:cubicBezTo>
                    <a:pt x="1119" y="6853"/>
                    <a:pt x="493" y="7456"/>
                    <a:pt x="1" y="10538"/>
                  </a:cubicBezTo>
                  <a:cubicBezTo>
                    <a:pt x="2" y="9288"/>
                    <a:pt x="-1" y="8322"/>
                    <a:pt x="1" y="6161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3" name="Shape"/>
            <p:cNvSpPr/>
            <p:nvPr/>
          </p:nvSpPr>
          <p:spPr>
            <a:xfrm>
              <a:off x="372" y="5460"/>
              <a:ext cx="10972594" cy="5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2593" extrusionOk="0">
                  <a:moveTo>
                    <a:pt x="0" y="4718"/>
                  </a:moveTo>
                  <a:cubicBezTo>
                    <a:pt x="326" y="4284"/>
                    <a:pt x="371" y="7919"/>
                    <a:pt x="702" y="4718"/>
                  </a:cubicBezTo>
                  <a:cubicBezTo>
                    <a:pt x="1032" y="1518"/>
                    <a:pt x="1446" y="6794"/>
                    <a:pt x="2051" y="4718"/>
                  </a:cubicBezTo>
                  <a:cubicBezTo>
                    <a:pt x="2657" y="2643"/>
                    <a:pt x="3141" y="-1404"/>
                    <a:pt x="3833" y="4718"/>
                  </a:cubicBezTo>
                  <a:cubicBezTo>
                    <a:pt x="4526" y="10841"/>
                    <a:pt x="4513" y="176"/>
                    <a:pt x="5183" y="4718"/>
                  </a:cubicBezTo>
                  <a:cubicBezTo>
                    <a:pt x="5854" y="9261"/>
                    <a:pt x="5624" y="7225"/>
                    <a:pt x="5885" y="4718"/>
                  </a:cubicBezTo>
                  <a:cubicBezTo>
                    <a:pt x="6147" y="2212"/>
                    <a:pt x="6612" y="6392"/>
                    <a:pt x="6803" y="4718"/>
                  </a:cubicBezTo>
                  <a:cubicBezTo>
                    <a:pt x="6994" y="3045"/>
                    <a:pt x="8142" y="5907"/>
                    <a:pt x="8585" y="4718"/>
                  </a:cubicBezTo>
                  <a:cubicBezTo>
                    <a:pt x="9029" y="3530"/>
                    <a:pt x="9827" y="-5276"/>
                    <a:pt x="10367" y="4718"/>
                  </a:cubicBezTo>
                  <a:cubicBezTo>
                    <a:pt x="10908" y="14713"/>
                    <a:pt x="11580" y="3920"/>
                    <a:pt x="12149" y="4718"/>
                  </a:cubicBezTo>
                  <a:cubicBezTo>
                    <a:pt x="12719" y="5516"/>
                    <a:pt x="12661" y="6274"/>
                    <a:pt x="12851" y="4718"/>
                  </a:cubicBezTo>
                  <a:cubicBezTo>
                    <a:pt x="13042" y="3162"/>
                    <a:pt x="13615" y="4617"/>
                    <a:pt x="14201" y="4718"/>
                  </a:cubicBezTo>
                  <a:cubicBezTo>
                    <a:pt x="14787" y="4820"/>
                    <a:pt x="15011" y="3111"/>
                    <a:pt x="15335" y="4718"/>
                  </a:cubicBezTo>
                  <a:cubicBezTo>
                    <a:pt x="15659" y="6326"/>
                    <a:pt x="15843" y="8280"/>
                    <a:pt x="16037" y="4718"/>
                  </a:cubicBezTo>
                  <a:cubicBezTo>
                    <a:pt x="16231" y="1157"/>
                    <a:pt x="17018" y="1988"/>
                    <a:pt x="17819" y="4718"/>
                  </a:cubicBezTo>
                  <a:cubicBezTo>
                    <a:pt x="18620" y="7448"/>
                    <a:pt x="18347" y="6670"/>
                    <a:pt x="18521" y="4718"/>
                  </a:cubicBezTo>
                  <a:cubicBezTo>
                    <a:pt x="18695" y="2767"/>
                    <a:pt x="18984" y="6668"/>
                    <a:pt x="19223" y="4718"/>
                  </a:cubicBezTo>
                  <a:cubicBezTo>
                    <a:pt x="19462" y="2769"/>
                    <a:pt x="19891" y="1772"/>
                    <a:pt x="20357" y="4718"/>
                  </a:cubicBezTo>
                  <a:cubicBezTo>
                    <a:pt x="20823" y="7664"/>
                    <a:pt x="21206" y="3372"/>
                    <a:pt x="21599" y="4718"/>
                  </a:cubicBezTo>
                  <a:cubicBezTo>
                    <a:pt x="21598" y="6770"/>
                    <a:pt x="21598" y="7934"/>
                    <a:pt x="21599" y="8973"/>
                  </a:cubicBezTo>
                  <a:cubicBezTo>
                    <a:pt x="20843" y="12070"/>
                    <a:pt x="20754" y="1764"/>
                    <a:pt x="20033" y="8973"/>
                  </a:cubicBezTo>
                  <a:cubicBezTo>
                    <a:pt x="19312" y="16182"/>
                    <a:pt x="19678" y="10689"/>
                    <a:pt x="19331" y="8973"/>
                  </a:cubicBezTo>
                  <a:cubicBezTo>
                    <a:pt x="18984" y="7257"/>
                    <a:pt x="18910" y="12077"/>
                    <a:pt x="18629" y="8973"/>
                  </a:cubicBezTo>
                  <a:cubicBezTo>
                    <a:pt x="18348" y="5869"/>
                    <a:pt x="17940" y="11451"/>
                    <a:pt x="17279" y="8973"/>
                  </a:cubicBezTo>
                  <a:cubicBezTo>
                    <a:pt x="16618" y="6495"/>
                    <a:pt x="16918" y="4948"/>
                    <a:pt x="16577" y="8973"/>
                  </a:cubicBezTo>
                  <a:cubicBezTo>
                    <a:pt x="16236" y="12998"/>
                    <a:pt x="15608" y="13460"/>
                    <a:pt x="15227" y="8973"/>
                  </a:cubicBezTo>
                  <a:cubicBezTo>
                    <a:pt x="14846" y="4486"/>
                    <a:pt x="14276" y="12595"/>
                    <a:pt x="13661" y="8973"/>
                  </a:cubicBezTo>
                  <a:cubicBezTo>
                    <a:pt x="13047" y="5351"/>
                    <a:pt x="12851" y="15976"/>
                    <a:pt x="12311" y="8973"/>
                  </a:cubicBezTo>
                  <a:cubicBezTo>
                    <a:pt x="11772" y="1970"/>
                    <a:pt x="11211" y="3848"/>
                    <a:pt x="10745" y="8973"/>
                  </a:cubicBezTo>
                  <a:cubicBezTo>
                    <a:pt x="10279" y="14098"/>
                    <a:pt x="9863" y="9161"/>
                    <a:pt x="9179" y="8973"/>
                  </a:cubicBezTo>
                  <a:cubicBezTo>
                    <a:pt x="8496" y="8785"/>
                    <a:pt x="8711" y="5092"/>
                    <a:pt x="8477" y="8973"/>
                  </a:cubicBezTo>
                  <a:cubicBezTo>
                    <a:pt x="8244" y="12854"/>
                    <a:pt x="7758" y="6459"/>
                    <a:pt x="7559" y="8973"/>
                  </a:cubicBezTo>
                  <a:cubicBezTo>
                    <a:pt x="7360" y="11487"/>
                    <a:pt x="6697" y="8823"/>
                    <a:pt x="6425" y="8973"/>
                  </a:cubicBezTo>
                  <a:cubicBezTo>
                    <a:pt x="6154" y="9124"/>
                    <a:pt x="5465" y="7041"/>
                    <a:pt x="5075" y="8973"/>
                  </a:cubicBezTo>
                  <a:cubicBezTo>
                    <a:pt x="4685" y="10905"/>
                    <a:pt x="3758" y="10725"/>
                    <a:pt x="3293" y="8973"/>
                  </a:cubicBezTo>
                  <a:cubicBezTo>
                    <a:pt x="2829" y="7221"/>
                    <a:pt x="2226" y="16324"/>
                    <a:pt x="1727" y="8973"/>
                  </a:cubicBezTo>
                  <a:cubicBezTo>
                    <a:pt x="1229" y="1622"/>
                    <a:pt x="407" y="5229"/>
                    <a:pt x="0" y="8973"/>
                  </a:cubicBezTo>
                  <a:cubicBezTo>
                    <a:pt x="0" y="7197"/>
                    <a:pt x="-1" y="5662"/>
                    <a:pt x="0" y="471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>
                  <a:alpha val="7500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1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72492" y="2071315"/>
            <a:ext cx="6713554" cy="4119174"/>
          </a:xfrm>
          <a:prstGeom prst="rect">
            <a:avLst/>
          </a:prstGeom>
        </p:spPr>
        <p:txBody>
          <a:bodyPr/>
          <a:lstStyle/>
          <a:p>
            <a:r>
              <a:t>Government Assistance and Insurance</a:t>
            </a:r>
          </a:p>
          <a:p>
            <a:endParaRPr/>
          </a:p>
          <a:p>
            <a:pPr marL="685800" lvl="1" indent="-228600">
              <a:spcBef>
                <a:spcPts val="500"/>
              </a:spcBef>
              <a:buFont typeface="Courier New"/>
              <a:buChar char="o"/>
            </a:pPr>
            <a:r>
              <a:t>Government Programs</a:t>
            </a:r>
            <a:endParaRPr sz="2400"/>
          </a:p>
          <a:p>
            <a:pPr marL="0" lvl="1" indent="457200">
              <a:spcBef>
                <a:spcPts val="500"/>
              </a:spcBef>
              <a:buSzTx/>
              <a:buNone/>
              <a:defRPr sz="2400"/>
            </a:pPr>
            <a:endParaRPr sz="2400"/>
          </a:p>
          <a:p>
            <a:pPr marL="1143000" lvl="2" indent="-228600">
              <a:spcBef>
                <a:spcPts val="500"/>
              </a:spcBef>
              <a:buFontTx/>
              <a:buChar char="▪"/>
            </a:pPr>
            <a:r>
              <a:t>United States</a:t>
            </a:r>
            <a:endParaRPr sz="2000"/>
          </a:p>
          <a:p>
            <a:pPr marL="1143000" lvl="2" indent="-228600">
              <a:spcBef>
                <a:spcPts val="500"/>
              </a:spcBef>
              <a:buFontTx/>
              <a:buChar char="▪"/>
              <a:defRPr sz="2000"/>
            </a:pPr>
            <a:endParaRPr sz="2000"/>
          </a:p>
          <a:p>
            <a:pPr marL="1143000" lvl="2" indent="-228600">
              <a:spcBef>
                <a:spcPts val="500"/>
              </a:spcBef>
              <a:buFontTx/>
              <a:buChar char="▪"/>
            </a:pPr>
            <a:r>
              <a:t>Australia</a:t>
            </a:r>
            <a:endParaRPr sz="2000"/>
          </a:p>
          <a:p>
            <a:pPr marL="1143000" lvl="2" indent="-228600">
              <a:spcBef>
                <a:spcPts val="500"/>
              </a:spcBef>
              <a:buFontTx/>
              <a:buChar char="▪"/>
              <a:defRPr sz="2000"/>
            </a:pPr>
            <a:endParaRPr sz="2000"/>
          </a:p>
          <a:p>
            <a:pPr marL="1143000" lvl="2" indent="-228600">
              <a:spcBef>
                <a:spcPts val="500"/>
              </a:spcBef>
              <a:buFontTx/>
              <a:buChar char="▪"/>
            </a:pPr>
            <a:r>
              <a:t>Canada</a:t>
            </a:r>
          </a:p>
        </p:txBody>
      </p:sp>
      <p:pic>
        <p:nvPicPr>
          <p:cNvPr id="916" name="Picture 3" descr="Picture 3"/>
          <p:cNvPicPr>
            <a:picLocks noChangeAspect="1"/>
          </p:cNvPicPr>
          <p:nvPr/>
        </p:nvPicPr>
        <p:blipFill>
          <a:blip r:embed="rId2"/>
          <a:srcRect l="1751" r="2047" b="1"/>
          <a:stretch>
            <a:fillRect/>
          </a:stretch>
        </p:blipFill>
        <p:spPr>
          <a:xfrm>
            <a:off x="7675657" y="2093975"/>
            <a:ext cx="3940969" cy="4096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917" name="Content Placeholder 3" descr="Content Placeholder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890" y="5298861"/>
            <a:ext cx="1300957" cy="1561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7"/>
                  <a:pt x="0" y="10800"/>
                </a:cubicBezTo>
                <a:cubicBezTo>
                  <a:pt x="0" y="16763"/>
                  <a:pt x="4835" y="21600"/>
                  <a:pt x="10800" y="21600"/>
                </a:cubicBezTo>
                <a:cubicBezTo>
                  <a:pt x="16765" y="21600"/>
                  <a:pt x="21600" y="16763"/>
                  <a:pt x="21600" y="10800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                               SO YES </a:t>
            </a:r>
          </a:p>
        </p:txBody>
      </p:sp>
      <p:grpSp>
        <p:nvGrpSpPr>
          <p:cNvPr id="922" name="Content Placeholder 5"/>
          <p:cNvGrpSpPr/>
          <p:nvPr/>
        </p:nvGrpSpPr>
        <p:grpSpPr>
          <a:xfrm>
            <a:off x="9468153" y="4013632"/>
            <a:ext cx="1729991" cy="1866680"/>
            <a:chOff x="0" y="0"/>
            <a:chExt cx="1729989" cy="1866678"/>
          </a:xfrm>
        </p:grpSpPr>
        <p:pic>
          <p:nvPicPr>
            <p:cNvPr id="920" name="image116.png" descr="image116.png"/>
            <p:cNvPicPr>
              <a:picLocks noChangeAspect="1"/>
            </p:cNvPicPr>
            <p:nvPr/>
          </p:nvPicPr>
          <p:blipFill>
            <a:blip r:embed="rId2"/>
            <a:srcRect t="1" b="9798"/>
            <a:stretch>
              <a:fillRect/>
            </a:stretch>
          </p:blipFill>
          <p:spPr>
            <a:xfrm>
              <a:off x="0" y="4762"/>
              <a:ext cx="1729979" cy="18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97" y="0"/>
                  </a:moveTo>
                  <a:cubicBezTo>
                    <a:pt x="4251" y="555"/>
                    <a:pt x="0" y="5168"/>
                    <a:pt x="0" y="10775"/>
                  </a:cubicBezTo>
                  <a:cubicBezTo>
                    <a:pt x="0" y="16755"/>
                    <a:pt x="4838" y="21600"/>
                    <a:pt x="10802" y="21600"/>
                  </a:cubicBezTo>
                  <a:cubicBezTo>
                    <a:pt x="16767" y="21600"/>
                    <a:pt x="21600" y="16755"/>
                    <a:pt x="21600" y="10775"/>
                  </a:cubicBezTo>
                  <a:cubicBezTo>
                    <a:pt x="21600" y="5168"/>
                    <a:pt x="17349" y="555"/>
                    <a:pt x="11903" y="0"/>
                  </a:cubicBezTo>
                  <a:lnTo>
                    <a:pt x="969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381000" dist="292100" dir="5400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921" name="Shape"/>
            <p:cNvSpPr/>
            <p:nvPr/>
          </p:nvSpPr>
          <p:spPr>
            <a:xfrm>
              <a:off x="-1" y="0"/>
              <a:ext cx="1729991" cy="1866679"/>
            </a:xfrm>
            <a:prstGeom prst="ellipse">
              <a:avLst/>
            </a:prstGeom>
            <a:noFill/>
            <a:ln w="63500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923" name="Content Placeholder 3" descr="Content Placeholder 3"/>
          <p:cNvPicPr>
            <a:picLocks noChangeAspect="1"/>
          </p:cNvPicPr>
          <p:nvPr/>
        </p:nvPicPr>
        <p:blipFill>
          <a:blip r:embed="rId3"/>
          <a:srcRect r="7"/>
          <a:stretch>
            <a:fillRect/>
          </a:stretch>
        </p:blipFill>
        <p:spPr>
          <a:xfrm flipH="1">
            <a:off x="3979" y="5284485"/>
            <a:ext cx="1315245" cy="1576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24" name="TextBox 2"/>
          <p:cNvSpPr txBox="1"/>
          <p:nvPr/>
        </p:nvSpPr>
        <p:spPr>
          <a:xfrm>
            <a:off x="8246312" y="2996793"/>
            <a:ext cx="3612554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                          Founders </a:t>
            </a:r>
          </a:p>
          <a:p>
            <a:r>
              <a:t>Jessie Provoost &amp; Sofie Ternest </a:t>
            </a:r>
          </a:p>
        </p:txBody>
      </p:sp>
      <p:pic>
        <p:nvPicPr>
          <p:cNvPr id="925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14" y="1026057"/>
            <a:ext cx="3612555" cy="2672770"/>
          </a:xfrm>
          <a:prstGeom prst="rect">
            <a:avLst/>
          </a:prstGeom>
          <a:ln w="12700">
            <a:miter lim="400000"/>
          </a:ln>
        </p:spPr>
      </p:pic>
      <p:sp>
        <p:nvSpPr>
          <p:cNvPr id="926" name="TextBox 9"/>
          <p:cNvSpPr txBox="1"/>
          <p:nvPr/>
        </p:nvSpPr>
        <p:spPr>
          <a:xfrm>
            <a:off x="4638783" y="1594883"/>
            <a:ext cx="3341875" cy="414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Comfort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Style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Independence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Quality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Design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Magnetic zipper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Elastic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Customer service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Marketing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Affordable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User experience </a:t>
            </a:r>
          </a:p>
        </p:txBody>
      </p:sp>
      <p:pic>
        <p:nvPicPr>
          <p:cNvPr id="927" name="Picture 6" descr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76965" y="174624"/>
            <a:ext cx="2914987" cy="253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7"/>
                  <a:pt x="0" y="10802"/>
                </a:cubicBezTo>
                <a:cubicBezTo>
                  <a:pt x="0" y="16766"/>
                  <a:pt x="4834" y="21600"/>
                  <a:pt x="10799" y="21600"/>
                </a:cubicBezTo>
                <a:cubicBezTo>
                  <a:pt x="16762" y="21600"/>
                  <a:pt x="21600" y="16766"/>
                  <a:pt x="21600" y="10802"/>
                </a:cubicBezTo>
                <a:cubicBezTo>
                  <a:pt x="21600" y="4837"/>
                  <a:pt x="16762" y="0"/>
                  <a:pt x="10799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Title 1"/>
          <p:cNvSpPr txBox="1">
            <a:spLocks noGrp="1"/>
          </p:cNvSpPr>
          <p:nvPr>
            <p:ph type="title"/>
          </p:nvPr>
        </p:nvSpPr>
        <p:spPr>
          <a:xfrm>
            <a:off x="2717352" y="365125"/>
            <a:ext cx="8636449" cy="1325563"/>
          </a:xfrm>
          <a:prstGeom prst="rect">
            <a:avLst/>
          </a:prstGeom>
        </p:spPr>
        <p:txBody>
          <a:bodyPr/>
          <a:lstStyle/>
          <a:p>
            <a:r>
              <a:t>              LIBERARE</a:t>
            </a:r>
          </a:p>
        </p:txBody>
      </p:sp>
      <p:pic>
        <p:nvPicPr>
          <p:cNvPr id="930" name="Content Placeholder 5" descr="Content Placeholder 5"/>
          <p:cNvPicPr>
            <a:picLocks noChangeAspect="1"/>
          </p:cNvPicPr>
          <p:nvPr/>
        </p:nvPicPr>
        <p:blipFill>
          <a:blip r:embed="rId2"/>
          <a:srcRect r="5" b="6"/>
          <a:stretch>
            <a:fillRect/>
          </a:stretch>
        </p:blipFill>
        <p:spPr>
          <a:xfrm>
            <a:off x="8575643" y="370560"/>
            <a:ext cx="3250011" cy="2933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931" name="Content Placeholder 3" descr="Content Placeholder 3"/>
          <p:cNvPicPr>
            <a:picLocks noChangeAspect="1"/>
          </p:cNvPicPr>
          <p:nvPr/>
        </p:nvPicPr>
        <p:blipFill>
          <a:blip r:embed="rId3"/>
          <a:srcRect b="5"/>
          <a:stretch>
            <a:fillRect/>
          </a:stretch>
        </p:blipFill>
        <p:spPr>
          <a:xfrm flipH="1">
            <a:off x="3880" y="5514523"/>
            <a:ext cx="1171570" cy="1346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59" y="620224"/>
            <a:ext cx="4284459" cy="2914609"/>
          </a:xfrm>
          <a:prstGeom prst="rect">
            <a:avLst/>
          </a:prstGeom>
          <a:ln w="12700">
            <a:miter lim="400000"/>
          </a:ln>
        </p:spPr>
      </p:pic>
      <p:sp>
        <p:nvSpPr>
          <p:cNvPr id="933" name="TextBox 7"/>
          <p:cNvSpPr txBox="1"/>
          <p:nvPr/>
        </p:nvSpPr>
        <p:spPr>
          <a:xfrm>
            <a:off x="372879" y="3542701"/>
            <a:ext cx="447768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Brown University Alumna</a:t>
            </a:r>
          </a:p>
        </p:txBody>
      </p:sp>
      <p:sp>
        <p:nvSpPr>
          <p:cNvPr id="934" name="TextBox 2"/>
          <p:cNvSpPr txBox="1"/>
          <p:nvPr/>
        </p:nvSpPr>
        <p:spPr>
          <a:xfrm>
            <a:off x="9017190" y="3427496"/>
            <a:ext cx="2996818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Emma Butler</a:t>
            </a:r>
          </a:p>
          <a:p>
            <a:r>
              <a:t>Founder/CEO  Liberare</a:t>
            </a:r>
          </a:p>
        </p:txBody>
      </p:sp>
      <p:sp>
        <p:nvSpPr>
          <p:cNvPr id="935" name="TextBox 10"/>
          <p:cNvSpPr txBox="1"/>
          <p:nvPr/>
        </p:nvSpPr>
        <p:spPr>
          <a:xfrm>
            <a:off x="4831486" y="2595046"/>
            <a:ext cx="4099079" cy="311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Independence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Entrepreneur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Women inclusive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Easy on/off bra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HeroHold TM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Innovation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Research</a:t>
            </a:r>
          </a:p>
        </p:txBody>
      </p:sp>
      <p:pic>
        <p:nvPicPr>
          <p:cNvPr id="936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4534" y="4604660"/>
            <a:ext cx="1169405" cy="896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63" y="0"/>
                </a:moveTo>
                <a:cubicBezTo>
                  <a:pt x="1239" y="0"/>
                  <a:pt x="0" y="1615"/>
                  <a:pt x="0" y="3603"/>
                </a:cubicBezTo>
                <a:lnTo>
                  <a:pt x="0" y="17997"/>
                </a:lnTo>
                <a:cubicBezTo>
                  <a:pt x="0" y="19985"/>
                  <a:pt x="1239" y="21600"/>
                  <a:pt x="2763" y="21600"/>
                </a:cubicBezTo>
                <a:lnTo>
                  <a:pt x="18837" y="21600"/>
                </a:lnTo>
                <a:cubicBezTo>
                  <a:pt x="20361" y="21600"/>
                  <a:pt x="21600" y="19985"/>
                  <a:pt x="21600" y="17997"/>
                </a:cubicBezTo>
                <a:lnTo>
                  <a:pt x="21600" y="3603"/>
                </a:lnTo>
                <a:cubicBezTo>
                  <a:pt x="21600" y="1615"/>
                  <a:pt x="20361" y="0"/>
                  <a:pt x="18837" y="0"/>
                </a:cubicBezTo>
                <a:lnTo>
                  <a:pt x="2763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lide Background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9" name="Rectangle 14"/>
          <p:cNvSpPr/>
          <p:nvPr/>
        </p:nvSpPr>
        <p:spPr>
          <a:xfrm>
            <a:off x="1" y="-1"/>
            <a:ext cx="8522446" cy="2286001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  <a:effectLst>
            <a:outerShdw blurRad="596900" dist="304800" dir="714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0" name="Title 1"/>
          <p:cNvSpPr txBox="1">
            <a:spLocks noGrp="1"/>
          </p:cNvSpPr>
          <p:nvPr>
            <p:ph type="title"/>
          </p:nvPr>
        </p:nvSpPr>
        <p:spPr>
          <a:xfrm>
            <a:off x="761802" y="350194"/>
            <a:ext cx="5624566" cy="1624524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Module 8</a:t>
            </a:r>
            <a:br/>
            <a:r>
              <a:rPr sz="3600"/>
              <a:t>Essential Considerations in    Marketing</a:t>
            </a:r>
          </a:p>
        </p:txBody>
      </p:sp>
      <p:sp>
        <p:nvSpPr>
          <p:cNvPr id="94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761800" y="2283125"/>
            <a:ext cx="4646909" cy="2462961"/>
          </a:xfrm>
          <a:prstGeom prst="rect">
            <a:avLst/>
          </a:prstGeom>
        </p:spPr>
        <p:txBody>
          <a:bodyPr anchor="ctr"/>
          <a:lstStyle/>
          <a:p>
            <a:pPr marL="0" indent="0" defTabSz="850391">
              <a:lnSpc>
                <a:spcPct val="81000"/>
              </a:lnSpc>
              <a:spcBef>
                <a:spcPts val="900"/>
              </a:spcBef>
              <a:buSzTx/>
              <a:buNone/>
              <a:defRPr sz="2600"/>
            </a:pPr>
            <a:endParaRPr/>
          </a:p>
          <a:p>
            <a:pPr marL="212597" indent="-212597" defTabSz="850391">
              <a:lnSpc>
                <a:spcPct val="81000"/>
              </a:lnSpc>
              <a:spcBef>
                <a:spcPts val="900"/>
              </a:spcBef>
              <a:defRPr sz="2600"/>
            </a:pPr>
            <a:r>
              <a:t>Business model </a:t>
            </a:r>
          </a:p>
          <a:p>
            <a:pPr marL="212597" indent="-212597" defTabSz="850391">
              <a:lnSpc>
                <a:spcPct val="81000"/>
              </a:lnSpc>
              <a:spcBef>
                <a:spcPts val="900"/>
              </a:spcBef>
              <a:defRPr sz="2600"/>
            </a:pPr>
            <a:r>
              <a:t>Communication</a:t>
            </a:r>
          </a:p>
          <a:p>
            <a:pPr marL="212597" indent="-212597" defTabSz="850391">
              <a:lnSpc>
                <a:spcPct val="81000"/>
              </a:lnSpc>
              <a:spcBef>
                <a:spcPts val="900"/>
              </a:spcBef>
              <a:defRPr sz="2600"/>
            </a:pPr>
            <a:r>
              <a:t>TRACOM SOCIAL STYLE tm</a:t>
            </a:r>
          </a:p>
          <a:p>
            <a:pPr marL="212597" indent="-212597" defTabSz="850391">
              <a:lnSpc>
                <a:spcPct val="81000"/>
              </a:lnSpc>
              <a:spcBef>
                <a:spcPts val="900"/>
              </a:spcBef>
              <a:defRPr sz="2600"/>
            </a:pPr>
            <a:r>
              <a:t>Disability market</a:t>
            </a:r>
          </a:p>
        </p:txBody>
      </p:sp>
      <p:sp>
        <p:nvSpPr>
          <p:cNvPr id="942" name="TextBox 3"/>
          <p:cNvSpPr txBox="1"/>
          <p:nvPr/>
        </p:nvSpPr>
        <p:spPr>
          <a:xfrm>
            <a:off x="8098401" y="4916516"/>
            <a:ext cx="387383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FFORA</a:t>
            </a:r>
          </a:p>
        </p:txBody>
      </p:sp>
      <p:pic>
        <p:nvPicPr>
          <p:cNvPr id="943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79" y="5356371"/>
            <a:ext cx="1229081" cy="1504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4832" y="0"/>
                  <a:pt x="0" y="4834"/>
                  <a:pt x="0" y="10797"/>
                </a:cubicBezTo>
                <a:cubicBezTo>
                  <a:pt x="0" y="16761"/>
                  <a:pt x="4832" y="21600"/>
                  <a:pt x="10797" y="21600"/>
                </a:cubicBezTo>
                <a:cubicBezTo>
                  <a:pt x="16760" y="21600"/>
                  <a:pt x="21600" y="16761"/>
                  <a:pt x="21600" y="10797"/>
                </a:cubicBezTo>
                <a:cubicBezTo>
                  <a:pt x="21600" y="4834"/>
                  <a:pt x="16760" y="0"/>
                  <a:pt x="10797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46" name="Picture 4"/>
          <p:cNvGrpSpPr/>
          <p:nvPr/>
        </p:nvGrpSpPr>
        <p:grpSpPr>
          <a:xfrm>
            <a:off x="7597446" y="647071"/>
            <a:ext cx="3658116" cy="4262582"/>
            <a:chOff x="0" y="0"/>
            <a:chExt cx="3658115" cy="4262581"/>
          </a:xfrm>
        </p:grpSpPr>
        <p:sp>
          <p:nvSpPr>
            <p:cNvPr id="944" name="Rectangle"/>
            <p:cNvSpPr/>
            <p:nvPr/>
          </p:nvSpPr>
          <p:spPr>
            <a:xfrm>
              <a:off x="-1" y="0"/>
              <a:ext cx="3658116" cy="426258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945" name="image122.jpeg" descr="image122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3658117" cy="4262582"/>
            </a:xfrm>
            <a:prstGeom prst="rect">
              <a:avLst/>
            </a:prstGeom>
            <a:ln w="190500" cap="rnd">
              <a:solidFill>
                <a:srgbClr val="FFFFFF"/>
              </a:solidFill>
              <a:prstDash val="solid"/>
              <a:round/>
            </a:ln>
            <a:effectLst>
              <a:outerShdw blurRad="38100" dist="12700" dir="11400000" rotWithShape="0">
                <a:srgbClr val="000000">
                  <a:alpha val="33000"/>
                </a:srgbClr>
              </a:outerShdw>
            </a:effectLst>
          </p:spPr>
        </p:pic>
      </p:grp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9" name="Rectangle 10"/>
          <p:cNvSpPr/>
          <p:nvPr/>
        </p:nvSpPr>
        <p:spPr>
          <a:xfrm flipH="1">
            <a:off x="1" y="-2"/>
            <a:ext cx="12192000" cy="1575959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rgbClr val="13501B"/>
              </a:gs>
            </a:gsLst>
            <a:lin ang="8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0" name="Rectangle 12"/>
          <p:cNvSpPr/>
          <p:nvPr/>
        </p:nvSpPr>
        <p:spPr>
          <a:xfrm rot="10800000" flipH="1">
            <a:off x="8128857" y="-1"/>
            <a:ext cx="4063144" cy="1576414"/>
          </a:xfrm>
          <a:prstGeom prst="rect">
            <a:avLst/>
          </a:prstGeom>
          <a:gradFill>
            <a:gsLst>
              <a:gs pos="19000">
                <a:srgbClr val="0C3612">
                  <a:alpha val="68000"/>
                </a:srgbClr>
              </a:gs>
              <a:gs pos="100000">
                <a:schemeClr val="accent1">
                  <a:alpha val="79000"/>
                </a:schemeClr>
              </a:gs>
            </a:gsLst>
            <a:lin ang="19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1" name="Rectangle 14"/>
          <p:cNvSpPr/>
          <p:nvPr/>
        </p:nvSpPr>
        <p:spPr>
          <a:xfrm rot="5400000">
            <a:off x="5307777" y="-5307778"/>
            <a:ext cx="1576448" cy="12192004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2" name="Title 1"/>
          <p:cNvSpPr txBox="1">
            <a:spLocks noGrp="1"/>
          </p:cNvSpPr>
          <p:nvPr>
            <p:ph type="title"/>
          </p:nvPr>
        </p:nvSpPr>
        <p:spPr>
          <a:xfrm>
            <a:off x="1371596" y="348865"/>
            <a:ext cx="10044025" cy="87772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             TRACOM        SOCIAL STYLE    tm</a:t>
            </a:r>
          </a:p>
        </p:txBody>
      </p:sp>
      <p:grpSp>
        <p:nvGrpSpPr>
          <p:cNvPr id="965" name="Content Placeholder 2"/>
          <p:cNvGrpSpPr/>
          <p:nvPr/>
        </p:nvGrpSpPr>
        <p:grpSpPr>
          <a:xfrm>
            <a:off x="217585" y="2217187"/>
            <a:ext cx="11822923" cy="2572841"/>
            <a:chOff x="0" y="0"/>
            <a:chExt cx="11822922" cy="2572839"/>
          </a:xfrm>
        </p:grpSpPr>
        <p:sp>
          <p:nvSpPr>
            <p:cNvPr id="953" name="Circle"/>
            <p:cNvSpPr/>
            <p:nvPr/>
          </p:nvSpPr>
          <p:spPr>
            <a:xfrm>
              <a:off x="509496" y="0"/>
              <a:ext cx="1593811" cy="1593810"/>
            </a:xfrm>
            <a:prstGeom prst="ellipse">
              <a:avLst/>
            </a:prstGeom>
            <a:solidFill>
              <a:srgbClr val="0E28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954" name="Square"/>
            <p:cNvSpPr/>
            <p:nvPr/>
          </p:nvSpPr>
          <p:spPr>
            <a:xfrm>
              <a:off x="849160" y="339663"/>
              <a:ext cx="914482" cy="914482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955" name="Driving"/>
            <p:cNvSpPr txBox="1"/>
            <p:nvPr/>
          </p:nvSpPr>
          <p:spPr>
            <a:xfrm>
              <a:off x="0" y="2090239"/>
              <a:ext cx="2612801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 cap="all"/>
              </a:lvl1pPr>
            </a:lstStyle>
            <a:p>
              <a:r>
                <a:t>Driving</a:t>
              </a:r>
            </a:p>
          </p:txBody>
        </p:sp>
        <p:sp>
          <p:nvSpPr>
            <p:cNvPr id="956" name="Circle"/>
            <p:cNvSpPr/>
            <p:nvPr/>
          </p:nvSpPr>
          <p:spPr>
            <a:xfrm>
              <a:off x="3579537" y="0"/>
              <a:ext cx="1593811" cy="1593810"/>
            </a:xfrm>
            <a:prstGeom prst="ellipse">
              <a:avLst/>
            </a:prstGeom>
            <a:solidFill>
              <a:srgbClr val="0E28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957" name="Square"/>
            <p:cNvSpPr/>
            <p:nvPr/>
          </p:nvSpPr>
          <p:spPr>
            <a:xfrm>
              <a:off x="3919201" y="339663"/>
              <a:ext cx="914481" cy="914482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958" name="Expressive"/>
            <p:cNvSpPr txBox="1"/>
            <p:nvPr/>
          </p:nvSpPr>
          <p:spPr>
            <a:xfrm>
              <a:off x="3070041" y="2090239"/>
              <a:ext cx="2612801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 cap="all"/>
              </a:lvl1pPr>
            </a:lstStyle>
            <a:p>
              <a:r>
                <a:t>Expressive </a:t>
              </a:r>
            </a:p>
          </p:txBody>
        </p:sp>
        <p:sp>
          <p:nvSpPr>
            <p:cNvPr id="959" name="Circle"/>
            <p:cNvSpPr/>
            <p:nvPr/>
          </p:nvSpPr>
          <p:spPr>
            <a:xfrm>
              <a:off x="6649577" y="0"/>
              <a:ext cx="1593811" cy="1593810"/>
            </a:xfrm>
            <a:prstGeom prst="ellipse">
              <a:avLst/>
            </a:prstGeom>
            <a:solidFill>
              <a:srgbClr val="0E28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960" name="Square"/>
            <p:cNvSpPr/>
            <p:nvPr/>
          </p:nvSpPr>
          <p:spPr>
            <a:xfrm>
              <a:off x="6989240" y="339663"/>
              <a:ext cx="914482" cy="914482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961" name="Amiable"/>
            <p:cNvSpPr txBox="1"/>
            <p:nvPr/>
          </p:nvSpPr>
          <p:spPr>
            <a:xfrm>
              <a:off x="6140080" y="2090239"/>
              <a:ext cx="2612801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 cap="all"/>
              </a:lvl1pPr>
            </a:lstStyle>
            <a:p>
              <a:r>
                <a:t>Amiable</a:t>
              </a:r>
            </a:p>
          </p:txBody>
        </p:sp>
        <p:sp>
          <p:nvSpPr>
            <p:cNvPr id="962" name="Circle"/>
            <p:cNvSpPr/>
            <p:nvPr/>
          </p:nvSpPr>
          <p:spPr>
            <a:xfrm>
              <a:off x="9719617" y="0"/>
              <a:ext cx="1593811" cy="1593810"/>
            </a:xfrm>
            <a:prstGeom prst="ellipse">
              <a:avLst/>
            </a:prstGeom>
            <a:solidFill>
              <a:srgbClr val="0E28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963" name="Square"/>
            <p:cNvSpPr/>
            <p:nvPr/>
          </p:nvSpPr>
          <p:spPr>
            <a:xfrm>
              <a:off x="10059283" y="339663"/>
              <a:ext cx="914481" cy="914482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964" name="Analytical"/>
            <p:cNvSpPr txBox="1"/>
            <p:nvPr/>
          </p:nvSpPr>
          <p:spPr>
            <a:xfrm>
              <a:off x="9210121" y="2090239"/>
              <a:ext cx="2612802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 cap="all"/>
              </a:lvl1pPr>
            </a:lstStyle>
            <a:p>
              <a:r>
                <a:t>Analytical</a:t>
              </a:r>
            </a:p>
          </p:txBody>
        </p:sp>
      </p:grpSp>
      <p:pic>
        <p:nvPicPr>
          <p:cNvPr id="966" name="Picture 21" descr="Picture 21"/>
          <p:cNvPicPr>
            <a:picLocks noChangeAspect="1"/>
          </p:cNvPicPr>
          <p:nvPr/>
        </p:nvPicPr>
        <p:blipFill>
          <a:blip r:embed="rId6"/>
          <a:srcRect r="11" b="3"/>
          <a:stretch>
            <a:fillRect/>
          </a:stretch>
        </p:blipFill>
        <p:spPr>
          <a:xfrm>
            <a:off x="1608" y="5267864"/>
            <a:ext cx="1362473" cy="1584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5"/>
                  <a:pt x="0" y="10800"/>
                </a:cubicBezTo>
                <a:cubicBezTo>
                  <a:pt x="0" y="16765"/>
                  <a:pt x="4838" y="21600"/>
                  <a:pt x="10803" y="21600"/>
                </a:cubicBezTo>
                <a:cubicBezTo>
                  <a:pt x="16769" y="21600"/>
                  <a:pt x="21600" y="16765"/>
                  <a:pt x="21600" y="10800"/>
                </a:cubicBezTo>
                <a:cubicBezTo>
                  <a:pt x="21600" y="4835"/>
                  <a:pt x="16769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9" name="Rectangle 16"/>
          <p:cNvSpPr/>
          <p:nvPr/>
        </p:nvSpPr>
        <p:spPr>
          <a:xfrm flipH="1">
            <a:off x="1" y="0"/>
            <a:ext cx="12192000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rgbClr val="13501B"/>
              </a:gs>
            </a:gsLst>
            <a:lin ang="19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0" name="Rectangle 18"/>
          <p:cNvSpPr/>
          <p:nvPr/>
        </p:nvSpPr>
        <p:spPr>
          <a:xfrm flipH="1">
            <a:off x="8082818" y="0"/>
            <a:ext cx="4097213" cy="2170661"/>
          </a:xfrm>
          <a:prstGeom prst="rect">
            <a:avLst/>
          </a:prstGeom>
          <a:gradFill>
            <a:gsLst>
              <a:gs pos="19000">
                <a:srgbClr val="0C3612">
                  <a:alpha val="68000"/>
                </a:srgbClr>
              </a:gs>
              <a:gs pos="100000">
                <a:schemeClr val="accent1">
                  <a:alpha val="48000"/>
                </a:schemeClr>
              </a:gs>
            </a:gsLst>
            <a:lin ang="19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1" name="Rectangle 20"/>
          <p:cNvSpPr/>
          <p:nvPr/>
        </p:nvSpPr>
        <p:spPr>
          <a:xfrm rot="16200000" flipH="1">
            <a:off x="5010646" y="-5010045"/>
            <a:ext cx="2170711" cy="12192002"/>
          </a:xfrm>
          <a:prstGeom prst="rect">
            <a:avLst/>
          </a:prstGeom>
          <a:gradFill>
            <a:gsLst>
              <a:gs pos="23000">
                <a:srgbClr val="13501B">
                  <a:alpha val="16000"/>
                </a:srgbClr>
              </a:gs>
              <a:gs pos="99000">
                <a:srgbClr val="000000">
                  <a:alpha val="45000"/>
                </a:srgbClr>
              </a:gs>
            </a:gsLst>
            <a:lin ang="21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2" name="Title 1"/>
          <p:cNvSpPr txBox="1">
            <a:spLocks noGrp="1"/>
          </p:cNvSpPr>
          <p:nvPr>
            <p:ph type="title"/>
          </p:nvPr>
        </p:nvSpPr>
        <p:spPr>
          <a:xfrm>
            <a:off x="1383564" y="348863"/>
            <a:ext cx="9718111" cy="157645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                         Adaptive Vocabulary</a:t>
            </a:r>
          </a:p>
        </p:txBody>
      </p:sp>
      <p:grpSp>
        <p:nvGrpSpPr>
          <p:cNvPr id="1036" name="TextBox 8"/>
          <p:cNvGrpSpPr/>
          <p:nvPr/>
        </p:nvGrpSpPr>
        <p:grpSpPr>
          <a:xfrm>
            <a:off x="693763" y="2213216"/>
            <a:ext cx="10876796" cy="4518056"/>
            <a:chOff x="0" y="0"/>
            <a:chExt cx="10876795" cy="4518055"/>
          </a:xfrm>
        </p:grpSpPr>
        <p:grpSp>
          <p:nvGrpSpPr>
            <p:cNvPr id="975" name="Group"/>
            <p:cNvGrpSpPr/>
            <p:nvPr/>
          </p:nvGrpSpPr>
          <p:grpSpPr>
            <a:xfrm>
              <a:off x="0" y="-1"/>
              <a:ext cx="1673354" cy="1004015"/>
              <a:chOff x="0" y="0"/>
              <a:chExt cx="1673353" cy="1004014"/>
            </a:xfrm>
          </p:grpSpPr>
          <p:sp>
            <p:nvSpPr>
              <p:cNvPr id="973" name="Rectangle"/>
              <p:cNvSpPr/>
              <p:nvPr/>
            </p:nvSpPr>
            <p:spPr>
              <a:xfrm>
                <a:off x="0" y="-1"/>
                <a:ext cx="1673352" cy="1004015"/>
              </a:xfrm>
              <a:prstGeom prst="rect">
                <a:avLst/>
              </a:prstGeom>
              <a:solidFill>
                <a:schemeClr val="accent2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4" name="Ableism"/>
              <p:cNvSpPr txBox="1"/>
              <p:nvPr/>
            </p:nvSpPr>
            <p:spPr>
              <a:xfrm>
                <a:off x="-1" y="283565"/>
                <a:ext cx="1673355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Ableism</a:t>
                </a:r>
              </a:p>
            </p:txBody>
          </p:sp>
        </p:grpSp>
        <p:grpSp>
          <p:nvGrpSpPr>
            <p:cNvPr id="978" name="Group"/>
            <p:cNvGrpSpPr/>
            <p:nvPr/>
          </p:nvGrpSpPr>
          <p:grpSpPr>
            <a:xfrm>
              <a:off x="1840688" y="-1"/>
              <a:ext cx="1673354" cy="1004015"/>
              <a:chOff x="0" y="0"/>
              <a:chExt cx="1673353" cy="1004014"/>
            </a:xfrm>
          </p:grpSpPr>
          <p:sp>
            <p:nvSpPr>
              <p:cNvPr id="976" name="Rectangle"/>
              <p:cNvSpPr/>
              <p:nvPr/>
            </p:nvSpPr>
            <p:spPr>
              <a:xfrm>
                <a:off x="0" y="-1"/>
                <a:ext cx="1673352" cy="1004015"/>
              </a:xfrm>
              <a:prstGeom prst="rect">
                <a:avLst/>
              </a:prstGeom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7" name="Accessible"/>
              <p:cNvSpPr txBox="1"/>
              <p:nvPr/>
            </p:nvSpPr>
            <p:spPr>
              <a:xfrm>
                <a:off x="-1" y="283565"/>
                <a:ext cx="1673355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Accessible</a:t>
                </a:r>
              </a:p>
            </p:txBody>
          </p:sp>
        </p:grpSp>
        <p:grpSp>
          <p:nvGrpSpPr>
            <p:cNvPr id="981" name="Group"/>
            <p:cNvGrpSpPr/>
            <p:nvPr/>
          </p:nvGrpSpPr>
          <p:grpSpPr>
            <a:xfrm>
              <a:off x="3681375" y="-1"/>
              <a:ext cx="1673355" cy="1004015"/>
              <a:chOff x="0" y="0"/>
              <a:chExt cx="1673354" cy="1004014"/>
            </a:xfrm>
          </p:grpSpPr>
          <p:sp>
            <p:nvSpPr>
              <p:cNvPr id="979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4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0" name="Adaptive apparel"/>
              <p:cNvSpPr txBox="1"/>
              <p:nvPr/>
            </p:nvSpPr>
            <p:spPr>
              <a:xfrm>
                <a:off x="-1" y="152120"/>
                <a:ext cx="1673356" cy="699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Adaptive apparel</a:t>
                </a:r>
              </a:p>
            </p:txBody>
          </p:sp>
        </p:grpSp>
        <p:grpSp>
          <p:nvGrpSpPr>
            <p:cNvPr id="984" name="Group"/>
            <p:cNvGrpSpPr/>
            <p:nvPr/>
          </p:nvGrpSpPr>
          <p:grpSpPr>
            <a:xfrm>
              <a:off x="5522064" y="-1"/>
              <a:ext cx="1673355" cy="1004015"/>
              <a:chOff x="0" y="0"/>
              <a:chExt cx="1673354" cy="1004014"/>
            </a:xfrm>
          </p:grpSpPr>
          <p:sp>
            <p:nvSpPr>
              <p:cNvPr id="982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5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3" name="Adaptive clothing"/>
              <p:cNvSpPr txBox="1"/>
              <p:nvPr/>
            </p:nvSpPr>
            <p:spPr>
              <a:xfrm>
                <a:off x="-1" y="152120"/>
                <a:ext cx="1673356" cy="699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Adaptive clothing </a:t>
                </a:r>
              </a:p>
            </p:txBody>
          </p:sp>
        </p:grpSp>
        <p:grpSp>
          <p:nvGrpSpPr>
            <p:cNvPr id="987" name="Group"/>
            <p:cNvGrpSpPr/>
            <p:nvPr/>
          </p:nvGrpSpPr>
          <p:grpSpPr>
            <a:xfrm>
              <a:off x="7362752" y="-1"/>
              <a:ext cx="1673355" cy="1004015"/>
              <a:chOff x="0" y="0"/>
              <a:chExt cx="1673354" cy="1004014"/>
            </a:xfrm>
          </p:grpSpPr>
          <p:sp>
            <p:nvSpPr>
              <p:cNvPr id="985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6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6" name="Adaptive fashion"/>
              <p:cNvSpPr txBox="1"/>
              <p:nvPr/>
            </p:nvSpPr>
            <p:spPr>
              <a:xfrm>
                <a:off x="-1" y="152120"/>
                <a:ext cx="1673356" cy="699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Adaptive fashion </a:t>
                </a:r>
              </a:p>
            </p:txBody>
          </p:sp>
        </p:grpSp>
        <p:grpSp>
          <p:nvGrpSpPr>
            <p:cNvPr id="990" name="Group"/>
            <p:cNvGrpSpPr/>
            <p:nvPr/>
          </p:nvGrpSpPr>
          <p:grpSpPr>
            <a:xfrm>
              <a:off x="9203441" y="-1"/>
              <a:ext cx="1673355" cy="1004015"/>
              <a:chOff x="0" y="0"/>
              <a:chExt cx="1673354" cy="1004014"/>
            </a:xfrm>
          </p:grpSpPr>
          <p:sp>
            <p:nvSpPr>
              <p:cNvPr id="988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2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9" name="Adaptive space"/>
              <p:cNvSpPr txBox="1"/>
              <p:nvPr/>
            </p:nvSpPr>
            <p:spPr>
              <a:xfrm>
                <a:off x="-1" y="152120"/>
                <a:ext cx="1673356" cy="699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Adaptive space</a:t>
                </a:r>
              </a:p>
            </p:txBody>
          </p:sp>
        </p:grpSp>
        <p:grpSp>
          <p:nvGrpSpPr>
            <p:cNvPr id="993" name="Group"/>
            <p:cNvGrpSpPr/>
            <p:nvPr/>
          </p:nvGrpSpPr>
          <p:grpSpPr>
            <a:xfrm>
              <a:off x="0" y="1171346"/>
              <a:ext cx="1673354" cy="1004015"/>
              <a:chOff x="0" y="0"/>
              <a:chExt cx="1673353" cy="1004014"/>
            </a:xfrm>
          </p:grpSpPr>
          <p:sp>
            <p:nvSpPr>
              <p:cNvPr id="991" name="Rectangle"/>
              <p:cNvSpPr/>
              <p:nvPr/>
            </p:nvSpPr>
            <p:spPr>
              <a:xfrm>
                <a:off x="0" y="-1"/>
                <a:ext cx="1673352" cy="1004015"/>
              </a:xfrm>
              <a:prstGeom prst="rect">
                <a:avLst/>
              </a:prstGeom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92" name="Adaptivewear"/>
              <p:cNvSpPr txBox="1"/>
              <p:nvPr/>
            </p:nvSpPr>
            <p:spPr>
              <a:xfrm>
                <a:off x="-1" y="152120"/>
                <a:ext cx="1673355" cy="699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Adaptivewear </a:t>
                </a:r>
              </a:p>
            </p:txBody>
          </p:sp>
        </p:grpSp>
        <p:grpSp>
          <p:nvGrpSpPr>
            <p:cNvPr id="996" name="Group"/>
            <p:cNvGrpSpPr/>
            <p:nvPr/>
          </p:nvGrpSpPr>
          <p:grpSpPr>
            <a:xfrm>
              <a:off x="1840688" y="1171346"/>
              <a:ext cx="1673354" cy="1004015"/>
              <a:chOff x="0" y="0"/>
              <a:chExt cx="1673353" cy="1004014"/>
            </a:xfrm>
          </p:grpSpPr>
          <p:sp>
            <p:nvSpPr>
              <p:cNvPr id="994" name="Rectangle"/>
              <p:cNvSpPr/>
              <p:nvPr/>
            </p:nvSpPr>
            <p:spPr>
              <a:xfrm>
                <a:off x="0" y="-1"/>
                <a:ext cx="1673352" cy="1004015"/>
              </a:xfrm>
              <a:prstGeom prst="rect">
                <a:avLst/>
              </a:prstGeom>
              <a:solidFill>
                <a:schemeClr val="accent4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95" name="Dexterity"/>
              <p:cNvSpPr txBox="1"/>
              <p:nvPr/>
            </p:nvSpPr>
            <p:spPr>
              <a:xfrm>
                <a:off x="-1" y="283565"/>
                <a:ext cx="1673355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Dexterity</a:t>
                </a:r>
              </a:p>
            </p:txBody>
          </p:sp>
        </p:grpSp>
        <p:grpSp>
          <p:nvGrpSpPr>
            <p:cNvPr id="999" name="Group"/>
            <p:cNvGrpSpPr/>
            <p:nvPr/>
          </p:nvGrpSpPr>
          <p:grpSpPr>
            <a:xfrm>
              <a:off x="3681375" y="1171346"/>
              <a:ext cx="1673355" cy="1004015"/>
              <a:chOff x="0" y="0"/>
              <a:chExt cx="1673354" cy="1004014"/>
            </a:xfrm>
          </p:grpSpPr>
          <p:sp>
            <p:nvSpPr>
              <p:cNvPr id="997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5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98" name="Disability"/>
              <p:cNvSpPr txBox="1"/>
              <p:nvPr/>
            </p:nvSpPr>
            <p:spPr>
              <a:xfrm>
                <a:off x="-1" y="283565"/>
                <a:ext cx="1673356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Disability</a:t>
                </a:r>
              </a:p>
            </p:txBody>
          </p:sp>
        </p:grpSp>
        <p:grpSp>
          <p:nvGrpSpPr>
            <p:cNvPr id="1002" name="Group"/>
            <p:cNvGrpSpPr/>
            <p:nvPr/>
          </p:nvGrpSpPr>
          <p:grpSpPr>
            <a:xfrm>
              <a:off x="5522064" y="1171346"/>
              <a:ext cx="1673355" cy="1004015"/>
              <a:chOff x="0" y="0"/>
              <a:chExt cx="1673354" cy="1004014"/>
            </a:xfrm>
          </p:grpSpPr>
          <p:sp>
            <p:nvSpPr>
              <p:cNvPr id="1000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6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1" name="Ease of dressing"/>
              <p:cNvSpPr txBox="1"/>
              <p:nvPr/>
            </p:nvSpPr>
            <p:spPr>
              <a:xfrm>
                <a:off x="-1" y="152120"/>
                <a:ext cx="1673356" cy="699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Ease of dressing</a:t>
                </a:r>
              </a:p>
            </p:txBody>
          </p:sp>
        </p:grpSp>
        <p:grpSp>
          <p:nvGrpSpPr>
            <p:cNvPr id="1005" name="Group"/>
            <p:cNvGrpSpPr/>
            <p:nvPr/>
          </p:nvGrpSpPr>
          <p:grpSpPr>
            <a:xfrm>
              <a:off x="7362752" y="1171346"/>
              <a:ext cx="1673355" cy="1004015"/>
              <a:chOff x="0" y="0"/>
              <a:chExt cx="1673354" cy="1004014"/>
            </a:xfrm>
          </p:grpSpPr>
          <p:sp>
            <p:nvSpPr>
              <p:cNvPr id="1003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2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4" name="Functional"/>
              <p:cNvSpPr txBox="1"/>
              <p:nvPr/>
            </p:nvSpPr>
            <p:spPr>
              <a:xfrm>
                <a:off x="-1" y="283565"/>
                <a:ext cx="1673356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r>
                  <a:t>Functional </a:t>
                </a:r>
              </a:p>
            </p:txBody>
          </p:sp>
        </p:grpSp>
        <p:grpSp>
          <p:nvGrpSpPr>
            <p:cNvPr id="1008" name="Group"/>
            <p:cNvGrpSpPr/>
            <p:nvPr/>
          </p:nvGrpSpPr>
          <p:grpSpPr>
            <a:xfrm>
              <a:off x="9203441" y="1171346"/>
              <a:ext cx="1673355" cy="1004015"/>
              <a:chOff x="0" y="0"/>
              <a:chExt cx="1673354" cy="1004014"/>
            </a:xfrm>
          </p:grpSpPr>
          <p:sp>
            <p:nvSpPr>
              <p:cNvPr id="1006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7" name="Impairment"/>
              <p:cNvSpPr txBox="1"/>
              <p:nvPr/>
            </p:nvSpPr>
            <p:spPr>
              <a:xfrm>
                <a:off x="-1" y="283565"/>
                <a:ext cx="1673356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Impairment </a:t>
                </a:r>
              </a:p>
            </p:txBody>
          </p:sp>
        </p:grpSp>
        <p:grpSp>
          <p:nvGrpSpPr>
            <p:cNvPr id="1011" name="Group"/>
            <p:cNvGrpSpPr/>
            <p:nvPr/>
          </p:nvGrpSpPr>
          <p:grpSpPr>
            <a:xfrm>
              <a:off x="0" y="2342693"/>
              <a:ext cx="1673354" cy="1004015"/>
              <a:chOff x="0" y="0"/>
              <a:chExt cx="1673353" cy="1004014"/>
            </a:xfrm>
          </p:grpSpPr>
          <p:sp>
            <p:nvSpPr>
              <p:cNvPr id="1009" name="Rectangle"/>
              <p:cNvSpPr/>
              <p:nvPr/>
            </p:nvSpPr>
            <p:spPr>
              <a:xfrm>
                <a:off x="0" y="-1"/>
                <a:ext cx="1673352" cy="1004015"/>
              </a:xfrm>
              <a:prstGeom prst="rect">
                <a:avLst/>
              </a:prstGeom>
              <a:solidFill>
                <a:schemeClr val="accent4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0" name="Inclusive"/>
              <p:cNvSpPr txBox="1"/>
              <p:nvPr/>
            </p:nvSpPr>
            <p:spPr>
              <a:xfrm>
                <a:off x="-1" y="283565"/>
                <a:ext cx="1673355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Inclusive </a:t>
                </a:r>
              </a:p>
            </p:txBody>
          </p:sp>
        </p:grpSp>
        <p:grpSp>
          <p:nvGrpSpPr>
            <p:cNvPr id="1014" name="Group"/>
            <p:cNvGrpSpPr/>
            <p:nvPr/>
          </p:nvGrpSpPr>
          <p:grpSpPr>
            <a:xfrm>
              <a:off x="1840688" y="2342693"/>
              <a:ext cx="1673354" cy="1004015"/>
              <a:chOff x="0" y="0"/>
              <a:chExt cx="1673353" cy="1004014"/>
            </a:xfrm>
          </p:grpSpPr>
          <p:sp>
            <p:nvSpPr>
              <p:cNvPr id="1012" name="Rectangle"/>
              <p:cNvSpPr/>
              <p:nvPr/>
            </p:nvSpPr>
            <p:spPr>
              <a:xfrm>
                <a:off x="0" y="-1"/>
                <a:ext cx="1673352" cy="1004015"/>
              </a:xfrm>
              <a:prstGeom prst="rect">
                <a:avLst/>
              </a:prstGeom>
              <a:solidFill>
                <a:schemeClr val="accent5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3" name="Magnet"/>
              <p:cNvSpPr txBox="1"/>
              <p:nvPr/>
            </p:nvSpPr>
            <p:spPr>
              <a:xfrm>
                <a:off x="-1" y="283565"/>
                <a:ext cx="1673355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r>
                  <a:t>Magnet</a:t>
                </a:r>
              </a:p>
            </p:txBody>
          </p:sp>
        </p:grpSp>
        <p:grpSp>
          <p:nvGrpSpPr>
            <p:cNvPr id="1017" name="Group"/>
            <p:cNvGrpSpPr/>
            <p:nvPr/>
          </p:nvGrpSpPr>
          <p:grpSpPr>
            <a:xfrm>
              <a:off x="3681375" y="2342693"/>
              <a:ext cx="1673355" cy="1004015"/>
              <a:chOff x="0" y="0"/>
              <a:chExt cx="1673354" cy="1004014"/>
            </a:xfrm>
          </p:grpSpPr>
          <p:sp>
            <p:nvSpPr>
              <p:cNvPr id="1015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6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6" name="Paralympics"/>
              <p:cNvSpPr txBox="1"/>
              <p:nvPr/>
            </p:nvSpPr>
            <p:spPr>
              <a:xfrm>
                <a:off x="-1" y="283565"/>
                <a:ext cx="1673356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Paralympics </a:t>
                </a:r>
              </a:p>
            </p:txBody>
          </p:sp>
        </p:grpSp>
        <p:grpSp>
          <p:nvGrpSpPr>
            <p:cNvPr id="1020" name="Group"/>
            <p:cNvGrpSpPr/>
            <p:nvPr/>
          </p:nvGrpSpPr>
          <p:grpSpPr>
            <a:xfrm>
              <a:off x="5522064" y="2342693"/>
              <a:ext cx="1673355" cy="1004015"/>
              <a:chOff x="0" y="0"/>
              <a:chExt cx="1673354" cy="1004014"/>
            </a:xfrm>
          </p:grpSpPr>
          <p:sp>
            <p:nvSpPr>
              <p:cNvPr id="1018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2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9" name="Runway of Dreams"/>
              <p:cNvSpPr txBox="1"/>
              <p:nvPr/>
            </p:nvSpPr>
            <p:spPr>
              <a:xfrm>
                <a:off x="-1" y="152120"/>
                <a:ext cx="1673356" cy="699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Runway of Dreams</a:t>
                </a:r>
              </a:p>
            </p:txBody>
          </p:sp>
        </p:grpSp>
        <p:grpSp>
          <p:nvGrpSpPr>
            <p:cNvPr id="1023" name="Group"/>
            <p:cNvGrpSpPr/>
            <p:nvPr/>
          </p:nvGrpSpPr>
          <p:grpSpPr>
            <a:xfrm>
              <a:off x="7362752" y="2342693"/>
              <a:ext cx="1673355" cy="1004015"/>
              <a:chOff x="0" y="0"/>
              <a:chExt cx="1673354" cy="1004014"/>
            </a:xfrm>
          </p:grpSpPr>
          <p:sp>
            <p:nvSpPr>
              <p:cNvPr id="1021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22" name="Social model"/>
              <p:cNvSpPr txBox="1"/>
              <p:nvPr/>
            </p:nvSpPr>
            <p:spPr>
              <a:xfrm>
                <a:off x="-1" y="283565"/>
                <a:ext cx="1673356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Social model</a:t>
                </a:r>
              </a:p>
            </p:txBody>
          </p:sp>
        </p:grpSp>
        <p:grpSp>
          <p:nvGrpSpPr>
            <p:cNvPr id="1026" name="Group"/>
            <p:cNvGrpSpPr/>
            <p:nvPr/>
          </p:nvGrpSpPr>
          <p:grpSpPr>
            <a:xfrm>
              <a:off x="9203441" y="2342693"/>
              <a:ext cx="1673355" cy="1004015"/>
              <a:chOff x="0" y="0"/>
              <a:chExt cx="1673354" cy="1004014"/>
            </a:xfrm>
          </p:grpSpPr>
          <p:sp>
            <p:nvSpPr>
              <p:cNvPr id="1024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4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25" name="Universal Design"/>
              <p:cNvSpPr txBox="1"/>
              <p:nvPr/>
            </p:nvSpPr>
            <p:spPr>
              <a:xfrm>
                <a:off x="-1" y="152120"/>
                <a:ext cx="1673356" cy="699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pPr>
                <a:r>
                  <a:t>Universal </a:t>
                </a:r>
                <a:r>
                  <a:rPr>
                    <a:latin typeface="Aptos Display"/>
                    <a:ea typeface="Aptos Display"/>
                    <a:cs typeface="Aptos Display"/>
                    <a:sym typeface="Aptos Display"/>
                  </a:rPr>
                  <a:t>Design</a:t>
                </a:r>
              </a:p>
            </p:txBody>
          </p:sp>
        </p:grpSp>
        <p:grpSp>
          <p:nvGrpSpPr>
            <p:cNvPr id="1029" name="Group"/>
            <p:cNvGrpSpPr/>
            <p:nvPr/>
          </p:nvGrpSpPr>
          <p:grpSpPr>
            <a:xfrm>
              <a:off x="2761032" y="3514040"/>
              <a:ext cx="1673355" cy="1004015"/>
              <a:chOff x="0" y="0"/>
              <a:chExt cx="1673354" cy="1004014"/>
            </a:xfrm>
          </p:grpSpPr>
          <p:sp>
            <p:nvSpPr>
              <p:cNvPr id="1027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5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28" name="VA clothing  allowance"/>
              <p:cNvSpPr txBox="1"/>
              <p:nvPr/>
            </p:nvSpPr>
            <p:spPr>
              <a:xfrm>
                <a:off x="-1" y="152120"/>
                <a:ext cx="1673356" cy="699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pPr>
                <a:r>
                  <a:t>VA clothing </a:t>
                </a:r>
                <a:r>
                  <a:rPr>
                    <a:latin typeface="Aptos Display"/>
                    <a:ea typeface="Aptos Display"/>
                    <a:cs typeface="Aptos Display"/>
                    <a:sym typeface="Aptos Display"/>
                  </a:rPr>
                  <a:t> </a:t>
                </a:r>
                <a:r>
                  <a:t>allowance  </a:t>
                </a:r>
              </a:p>
            </p:txBody>
          </p:sp>
        </p:grpSp>
        <p:grpSp>
          <p:nvGrpSpPr>
            <p:cNvPr id="1032" name="Group"/>
            <p:cNvGrpSpPr/>
            <p:nvPr/>
          </p:nvGrpSpPr>
          <p:grpSpPr>
            <a:xfrm>
              <a:off x="4601720" y="3514040"/>
              <a:ext cx="1673356" cy="1004015"/>
              <a:chOff x="0" y="0"/>
              <a:chExt cx="1673354" cy="1004014"/>
            </a:xfrm>
          </p:grpSpPr>
          <p:sp>
            <p:nvSpPr>
              <p:cNvPr id="1030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6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31" name="Velcro"/>
              <p:cNvSpPr txBox="1"/>
              <p:nvPr/>
            </p:nvSpPr>
            <p:spPr>
              <a:xfrm>
                <a:off x="-1" y="283565"/>
                <a:ext cx="1673356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Velcro</a:t>
                </a:r>
              </a:p>
            </p:txBody>
          </p:sp>
        </p:grpSp>
        <p:grpSp>
          <p:nvGrpSpPr>
            <p:cNvPr id="1035" name="Group"/>
            <p:cNvGrpSpPr/>
            <p:nvPr/>
          </p:nvGrpSpPr>
          <p:grpSpPr>
            <a:xfrm>
              <a:off x="6442409" y="3514040"/>
              <a:ext cx="1673355" cy="1004015"/>
              <a:chOff x="0" y="0"/>
              <a:chExt cx="1673354" cy="1004014"/>
            </a:xfrm>
          </p:grpSpPr>
          <p:sp>
            <p:nvSpPr>
              <p:cNvPr id="1033" name="Rectangle"/>
              <p:cNvSpPr/>
              <p:nvPr/>
            </p:nvSpPr>
            <p:spPr>
              <a:xfrm>
                <a:off x="-1" y="-1"/>
                <a:ext cx="1673355" cy="1004015"/>
              </a:xfrm>
              <a:prstGeom prst="rect">
                <a:avLst/>
              </a:prstGeom>
              <a:solidFill>
                <a:schemeClr val="accent2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34" name="Wheelchair"/>
              <p:cNvSpPr txBox="1"/>
              <p:nvPr/>
            </p:nvSpPr>
            <p:spPr>
              <a:xfrm>
                <a:off x="-1" y="283565"/>
                <a:ext cx="1673356" cy="436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Wheelchair </a:t>
                </a:r>
              </a:p>
            </p:txBody>
          </p:sp>
        </p:grpSp>
      </p:grpSp>
      <p:pic>
        <p:nvPicPr>
          <p:cNvPr id="1037" name="Picture 880" descr="Picture 8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" y="5157407"/>
            <a:ext cx="1377465" cy="1695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4833" y="0"/>
                  <a:pt x="0" y="4834"/>
                  <a:pt x="0" y="10797"/>
                </a:cubicBezTo>
                <a:cubicBezTo>
                  <a:pt x="0" y="16762"/>
                  <a:pt x="4833" y="21600"/>
                  <a:pt x="10797" y="21600"/>
                </a:cubicBezTo>
                <a:cubicBezTo>
                  <a:pt x="16761" y="21600"/>
                  <a:pt x="21600" y="16762"/>
                  <a:pt x="21600" y="10797"/>
                </a:cubicBezTo>
                <a:cubicBezTo>
                  <a:pt x="21600" y="4834"/>
                  <a:pt x="16761" y="0"/>
                  <a:pt x="1079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Title 1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009264"/>
          </a:xfrm>
          <a:prstGeom prst="rect">
            <a:avLst/>
          </a:prstGeom>
        </p:spPr>
        <p:txBody>
          <a:bodyPr/>
          <a:lstStyle/>
          <a:p>
            <a:r>
              <a:t>                          CUR8ABLE</a:t>
            </a:r>
          </a:p>
        </p:txBody>
      </p:sp>
      <p:pic>
        <p:nvPicPr>
          <p:cNvPr id="1040" name="Content Placeholder 5" descr="Content Placeholder 5"/>
          <p:cNvPicPr>
            <a:picLocks noChangeAspect="1"/>
          </p:cNvPicPr>
          <p:nvPr/>
        </p:nvPicPr>
        <p:blipFill>
          <a:blip r:embed="rId2"/>
          <a:srcRect b="2"/>
          <a:stretch>
            <a:fillRect/>
          </a:stretch>
        </p:blipFill>
        <p:spPr>
          <a:xfrm>
            <a:off x="7059283" y="858449"/>
            <a:ext cx="4298830" cy="2806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7"/>
                  <a:pt x="0" y="10802"/>
                </a:cubicBezTo>
                <a:cubicBezTo>
                  <a:pt x="0" y="16766"/>
                  <a:pt x="4835" y="21600"/>
                  <a:pt x="10800" y="21600"/>
                </a:cubicBezTo>
                <a:cubicBezTo>
                  <a:pt x="16765" y="21600"/>
                  <a:pt x="21600" y="16766"/>
                  <a:pt x="21600" y="10802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1041" name="Content Placeholder 3" descr="Content Placeholder 3"/>
          <p:cNvPicPr>
            <a:picLocks noChangeAspect="1"/>
          </p:cNvPicPr>
          <p:nvPr/>
        </p:nvPicPr>
        <p:blipFill>
          <a:blip r:embed="rId3"/>
          <a:srcRect r="14"/>
          <a:stretch>
            <a:fillRect/>
          </a:stretch>
        </p:blipFill>
        <p:spPr>
          <a:xfrm flipH="1">
            <a:off x="4054" y="5413881"/>
            <a:ext cx="1200151" cy="1446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4" y="0"/>
                  <a:pt x="0" y="4836"/>
                  <a:pt x="0" y="10800"/>
                </a:cubicBezTo>
                <a:cubicBezTo>
                  <a:pt x="0" y="16764"/>
                  <a:pt x="4834" y="21600"/>
                  <a:pt x="10800" y="21600"/>
                </a:cubicBezTo>
                <a:cubicBezTo>
                  <a:pt x="16766" y="21600"/>
                  <a:pt x="21600" y="16764"/>
                  <a:pt x="21600" y="10800"/>
                </a:cubicBezTo>
                <a:cubicBezTo>
                  <a:pt x="21600" y="4836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42" name="TextBox 2"/>
          <p:cNvSpPr txBox="1"/>
          <p:nvPr/>
        </p:nvSpPr>
        <p:spPr>
          <a:xfrm>
            <a:off x="8386258" y="4065783"/>
            <a:ext cx="3198101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Stephanie Thomas </a:t>
            </a:r>
          </a:p>
          <a:p>
            <a:r>
              <a:t>Founder/CEO Cur8able</a:t>
            </a:r>
          </a:p>
        </p:txBody>
      </p:sp>
      <p:sp>
        <p:nvSpPr>
          <p:cNvPr id="1043" name="TextBox 3"/>
          <p:cNvSpPr txBox="1"/>
          <p:nvPr/>
        </p:nvSpPr>
        <p:spPr>
          <a:xfrm>
            <a:off x="1722118" y="1532627"/>
            <a:ext cx="5699763" cy="598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Disability Fashion Styling System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Disability fashion stylist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TEDx speaker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Congenital amputee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On-air personality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Voice actor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Autor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BTB strategist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Blogger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Policy maker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Disability advocate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Educator 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Yoga enthusiast 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/>
            </a:pPr>
            <a:endParaRPr/>
          </a:p>
        </p:txBody>
      </p:sp>
      <p:pic>
        <p:nvPicPr>
          <p:cNvPr id="1044" name="Picture 7" descr="Picture 7"/>
          <p:cNvPicPr>
            <a:picLocks noChangeAspect="1"/>
          </p:cNvPicPr>
          <p:nvPr/>
        </p:nvPicPr>
        <p:blipFill>
          <a:blip r:embed="rId4"/>
          <a:srcRect b="12"/>
          <a:stretch>
            <a:fillRect/>
          </a:stretch>
        </p:blipFill>
        <p:spPr>
          <a:xfrm>
            <a:off x="8488212" y="4851999"/>
            <a:ext cx="2016066" cy="1567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itle 1"/>
          <p:cNvSpPr txBox="1">
            <a:spLocks noGrp="1"/>
          </p:cNvSpPr>
          <p:nvPr>
            <p:ph type="title"/>
          </p:nvPr>
        </p:nvSpPr>
        <p:spPr>
          <a:xfrm>
            <a:off x="2649746" y="-8687"/>
            <a:ext cx="8704055" cy="1138659"/>
          </a:xfrm>
          <a:prstGeom prst="rect">
            <a:avLst/>
          </a:prstGeom>
        </p:spPr>
        <p:txBody>
          <a:bodyPr/>
          <a:lstStyle/>
          <a:p>
            <a:r>
              <a:t>          BILLY FOOTWEAR</a:t>
            </a:r>
          </a:p>
        </p:txBody>
      </p:sp>
      <p:pic>
        <p:nvPicPr>
          <p:cNvPr id="1047" name="Content Placeholder 5" descr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27" y="340548"/>
            <a:ext cx="3668923" cy="2375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5"/>
                  <a:pt x="0" y="10800"/>
                </a:cubicBezTo>
                <a:cubicBezTo>
                  <a:pt x="0" y="16765"/>
                  <a:pt x="4834" y="21600"/>
                  <a:pt x="10799" y="21600"/>
                </a:cubicBezTo>
                <a:cubicBezTo>
                  <a:pt x="16763" y="21600"/>
                  <a:pt x="21600" y="16765"/>
                  <a:pt x="21600" y="10800"/>
                </a:cubicBezTo>
                <a:cubicBezTo>
                  <a:pt x="21600" y="4835"/>
                  <a:pt x="16763" y="0"/>
                  <a:pt x="10799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1048" name="Content Placeholder 3" descr="Content Placeholder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890" y="5270108"/>
            <a:ext cx="1300957" cy="1590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9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294" y="4678660"/>
            <a:ext cx="2989415" cy="879358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050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571" y="4419598"/>
            <a:ext cx="1853577" cy="230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1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37" y="1168069"/>
            <a:ext cx="3996007" cy="3084124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sp>
        <p:nvSpPr>
          <p:cNvPr id="1052" name="TextBox 3"/>
          <p:cNvSpPr txBox="1"/>
          <p:nvPr/>
        </p:nvSpPr>
        <p:spPr>
          <a:xfrm>
            <a:off x="4808301" y="748292"/>
            <a:ext cx="3298743" cy="5120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endParaRPr/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Inclusive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Easy on/off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Universal Design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Function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Innovation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Kickstarter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Podcasts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Problem Solving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Design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Zippers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Technology</a:t>
            </a:r>
          </a:p>
        </p:txBody>
      </p:sp>
      <p:sp>
        <p:nvSpPr>
          <p:cNvPr id="1053" name="TextBox 9"/>
          <p:cNvSpPr txBox="1"/>
          <p:nvPr/>
        </p:nvSpPr>
        <p:spPr>
          <a:xfrm>
            <a:off x="8835301" y="2804587"/>
            <a:ext cx="2867421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Billy Price</a:t>
            </a:r>
          </a:p>
          <a:p>
            <a:r>
              <a:t>Co-founder 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Picture 5" descr="Picture 5"/>
          <p:cNvPicPr>
            <a:picLocks noChangeAspect="1"/>
          </p:cNvPicPr>
          <p:nvPr/>
        </p:nvPicPr>
        <p:blipFill>
          <a:blip r:embed="rId2"/>
          <a:srcRect t="8499" r="9085" b="16584"/>
          <a:stretch>
            <a:fillRect/>
          </a:stretch>
        </p:blipFill>
        <p:spPr>
          <a:xfrm>
            <a:off x="20" y="9"/>
            <a:ext cx="12191980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1056" name="Rectangle 9"/>
          <p:cNvSpPr/>
          <p:nvPr/>
        </p:nvSpPr>
        <p:spPr>
          <a:xfrm>
            <a:off x="-2" y="0"/>
            <a:ext cx="12196806" cy="6858000"/>
          </a:xfrm>
          <a:prstGeom prst="rect">
            <a:avLst/>
          </a:prstGeom>
          <a:gradFill>
            <a:gsLst>
              <a:gs pos="28000">
                <a:srgbClr val="E8E8E8">
                  <a:alpha val="84000"/>
                </a:srgbClr>
              </a:gs>
              <a:gs pos="74000">
                <a:srgbClr val="FFFFFF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7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Key Financial Reports</a:t>
            </a:r>
          </a:p>
        </p:txBody>
      </p:sp>
      <p:grpSp>
        <p:nvGrpSpPr>
          <p:cNvPr id="1073" name="Content Placeholder 2"/>
          <p:cNvGrpSpPr/>
          <p:nvPr/>
        </p:nvGrpSpPr>
        <p:grpSpPr>
          <a:xfrm>
            <a:off x="838200" y="1865311"/>
            <a:ext cx="10515600" cy="4460877"/>
            <a:chOff x="0" y="0"/>
            <a:chExt cx="10515600" cy="4460875"/>
          </a:xfrm>
        </p:grpSpPr>
        <p:grpSp>
          <p:nvGrpSpPr>
            <p:cNvPr id="1060" name="Group"/>
            <p:cNvGrpSpPr/>
            <p:nvPr/>
          </p:nvGrpSpPr>
          <p:grpSpPr>
            <a:xfrm>
              <a:off x="-1" y="-1"/>
              <a:ext cx="3286126" cy="1971676"/>
              <a:chOff x="0" y="0"/>
              <a:chExt cx="3286125" cy="1971675"/>
            </a:xfrm>
          </p:grpSpPr>
          <p:sp>
            <p:nvSpPr>
              <p:cNvPr id="1058" name="Rectangle"/>
              <p:cNvSpPr/>
              <p:nvPr/>
            </p:nvSpPr>
            <p:spPr>
              <a:xfrm>
                <a:off x="0" y="-1"/>
                <a:ext cx="3286125" cy="1971676"/>
              </a:xfrm>
              <a:prstGeom prst="rect">
                <a:avLst/>
              </a:prstGeom>
              <a:solidFill>
                <a:schemeClr val="accent2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0891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59" name="Income statement"/>
              <p:cNvSpPr txBox="1"/>
              <p:nvPr/>
            </p:nvSpPr>
            <p:spPr>
              <a:xfrm>
                <a:off x="0" y="131127"/>
                <a:ext cx="3286125" cy="17094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79070" tIns="179070" rIns="179070" bIns="179070" numCol="1" anchor="ctr">
                <a:spAutoFit/>
              </a:bodyPr>
              <a:lstStyle>
                <a:lvl1pPr algn="ctr" defTabSz="2089150">
                  <a:lnSpc>
                    <a:spcPct val="90000"/>
                  </a:lnSpc>
                  <a:spcBef>
                    <a:spcPts val="1900"/>
                  </a:spcBef>
                  <a:defRPr sz="4700">
                    <a:solidFill>
                      <a:srgbClr val="FFFFFF"/>
                    </a:solidFill>
                  </a:defRPr>
                </a:lvl1pPr>
              </a:lstStyle>
              <a:p>
                <a:r>
                  <a:t>Income statement</a:t>
                </a:r>
              </a:p>
            </p:txBody>
          </p:sp>
        </p:grpSp>
        <p:grpSp>
          <p:nvGrpSpPr>
            <p:cNvPr id="1063" name="Group"/>
            <p:cNvGrpSpPr/>
            <p:nvPr/>
          </p:nvGrpSpPr>
          <p:grpSpPr>
            <a:xfrm>
              <a:off x="3614736" y="-1"/>
              <a:ext cx="3286127" cy="1971676"/>
              <a:chOff x="0" y="0"/>
              <a:chExt cx="3286126" cy="1971675"/>
            </a:xfrm>
          </p:grpSpPr>
          <p:sp>
            <p:nvSpPr>
              <p:cNvPr id="1061" name="Rectangle"/>
              <p:cNvSpPr/>
              <p:nvPr/>
            </p:nvSpPr>
            <p:spPr>
              <a:xfrm>
                <a:off x="-1" y="-1"/>
                <a:ext cx="3286128" cy="1971676"/>
              </a:xfrm>
              <a:prstGeom prst="rect">
                <a:avLst/>
              </a:prstGeom>
              <a:solidFill>
                <a:srgbClr val="279F36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0891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62" name="Balance sheet"/>
              <p:cNvSpPr txBox="1"/>
              <p:nvPr/>
            </p:nvSpPr>
            <p:spPr>
              <a:xfrm>
                <a:off x="-1" y="131127"/>
                <a:ext cx="3286128" cy="17094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79070" tIns="179070" rIns="179070" bIns="179070" numCol="1" anchor="ctr">
                <a:spAutoFit/>
              </a:bodyPr>
              <a:lstStyle>
                <a:lvl1pPr algn="ctr" defTabSz="2089150">
                  <a:lnSpc>
                    <a:spcPct val="90000"/>
                  </a:lnSpc>
                  <a:spcBef>
                    <a:spcPts val="1900"/>
                  </a:spcBef>
                  <a:defRPr sz="4700">
                    <a:solidFill>
                      <a:srgbClr val="FFFFFF"/>
                    </a:solidFill>
                  </a:defRPr>
                </a:lvl1pPr>
              </a:lstStyle>
              <a:p>
                <a:r>
                  <a:t>Balance sheet</a:t>
                </a:r>
              </a:p>
            </p:txBody>
          </p:sp>
        </p:grpSp>
        <p:grpSp>
          <p:nvGrpSpPr>
            <p:cNvPr id="1066" name="Group"/>
            <p:cNvGrpSpPr/>
            <p:nvPr/>
          </p:nvGrpSpPr>
          <p:grpSpPr>
            <a:xfrm>
              <a:off x="7229475" y="-1"/>
              <a:ext cx="3286126" cy="1971676"/>
              <a:chOff x="0" y="0"/>
              <a:chExt cx="3286125" cy="1971675"/>
            </a:xfrm>
          </p:grpSpPr>
          <p:sp>
            <p:nvSpPr>
              <p:cNvPr id="1064" name="Rectangle"/>
              <p:cNvSpPr/>
              <p:nvPr/>
            </p:nvSpPr>
            <p:spPr>
              <a:xfrm>
                <a:off x="0" y="-1"/>
                <a:ext cx="3286125" cy="1971676"/>
              </a:xfrm>
              <a:prstGeom prst="rect">
                <a:avLst/>
              </a:prstGeom>
              <a:solidFill>
                <a:srgbClr val="20965E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0891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65" name="Inventory report"/>
              <p:cNvSpPr txBox="1"/>
              <p:nvPr/>
            </p:nvSpPr>
            <p:spPr>
              <a:xfrm>
                <a:off x="0" y="131127"/>
                <a:ext cx="3286125" cy="17094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79070" tIns="179070" rIns="179070" bIns="179070" numCol="1" anchor="ctr">
                <a:spAutoFit/>
              </a:bodyPr>
              <a:lstStyle>
                <a:lvl1pPr algn="ctr" defTabSz="2089150">
                  <a:lnSpc>
                    <a:spcPct val="90000"/>
                  </a:lnSpc>
                  <a:spcBef>
                    <a:spcPts val="1900"/>
                  </a:spcBef>
                  <a:defRPr sz="4700">
                    <a:solidFill>
                      <a:srgbClr val="FFFFFF"/>
                    </a:solidFill>
                  </a:defRPr>
                </a:lvl1pPr>
              </a:lstStyle>
              <a:p>
                <a:r>
                  <a:t>Inventory report</a:t>
                </a:r>
              </a:p>
            </p:txBody>
          </p:sp>
        </p:grpSp>
        <p:grpSp>
          <p:nvGrpSpPr>
            <p:cNvPr id="1069" name="Group"/>
            <p:cNvGrpSpPr/>
            <p:nvPr/>
          </p:nvGrpSpPr>
          <p:grpSpPr>
            <a:xfrm>
              <a:off x="1807366" y="2300287"/>
              <a:ext cx="3286127" cy="1971677"/>
              <a:chOff x="0" y="0"/>
              <a:chExt cx="3286126" cy="1971675"/>
            </a:xfrm>
          </p:grpSpPr>
          <p:sp>
            <p:nvSpPr>
              <p:cNvPr id="1067" name="Rectangle"/>
              <p:cNvSpPr/>
              <p:nvPr/>
            </p:nvSpPr>
            <p:spPr>
              <a:xfrm>
                <a:off x="-1" y="0"/>
                <a:ext cx="3286128" cy="1971676"/>
              </a:xfrm>
              <a:prstGeom prst="rect">
                <a:avLst/>
              </a:prstGeom>
              <a:solidFill>
                <a:srgbClr val="1A8C83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0891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68" name="Ratio's"/>
              <p:cNvSpPr txBox="1"/>
              <p:nvPr/>
            </p:nvSpPr>
            <p:spPr>
              <a:xfrm>
                <a:off x="-1" y="451167"/>
                <a:ext cx="3286128" cy="1069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79070" tIns="179070" rIns="179070" bIns="179070" numCol="1" anchor="ctr">
                <a:spAutoFit/>
              </a:bodyPr>
              <a:lstStyle>
                <a:lvl1pPr algn="ctr" defTabSz="2089150">
                  <a:lnSpc>
                    <a:spcPct val="90000"/>
                  </a:lnSpc>
                  <a:spcBef>
                    <a:spcPts val="1900"/>
                  </a:spcBef>
                  <a:defRPr sz="4700">
                    <a:solidFill>
                      <a:srgbClr val="FFFFFF"/>
                    </a:solidFill>
                  </a:defRPr>
                </a:lvl1pPr>
              </a:lstStyle>
              <a:p>
                <a:r>
                  <a:t>Ratio's </a:t>
                </a:r>
              </a:p>
            </p:txBody>
          </p:sp>
        </p:grpSp>
        <p:grpSp>
          <p:nvGrpSpPr>
            <p:cNvPr id="1072" name="Group"/>
            <p:cNvGrpSpPr/>
            <p:nvPr/>
          </p:nvGrpSpPr>
          <p:grpSpPr>
            <a:xfrm>
              <a:off x="5422104" y="2111375"/>
              <a:ext cx="3286128" cy="2349501"/>
              <a:chOff x="0" y="0"/>
              <a:chExt cx="3286126" cy="2349500"/>
            </a:xfrm>
          </p:grpSpPr>
          <p:sp>
            <p:nvSpPr>
              <p:cNvPr id="1070" name="Rectangle"/>
              <p:cNvSpPr/>
              <p:nvPr/>
            </p:nvSpPr>
            <p:spPr>
              <a:xfrm>
                <a:off x="-1" y="188912"/>
                <a:ext cx="3286128" cy="1971678"/>
              </a:xfrm>
              <a:prstGeom prst="rect">
                <a:avLst/>
              </a:prstGeom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0891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1" name="Break-even analysis"/>
              <p:cNvSpPr txBox="1"/>
              <p:nvPr/>
            </p:nvSpPr>
            <p:spPr>
              <a:xfrm>
                <a:off x="-1" y="0"/>
                <a:ext cx="3286128" cy="2349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79070" tIns="179070" rIns="179070" bIns="179070" numCol="1" anchor="ctr">
                <a:spAutoFit/>
              </a:bodyPr>
              <a:lstStyle>
                <a:lvl1pPr algn="ctr" defTabSz="2089150">
                  <a:lnSpc>
                    <a:spcPct val="90000"/>
                  </a:lnSpc>
                  <a:spcBef>
                    <a:spcPts val="1900"/>
                  </a:spcBef>
                  <a:defRPr sz="4700">
                    <a:solidFill>
                      <a:srgbClr val="FFFFFF"/>
                    </a:solidFill>
                  </a:defRPr>
                </a:lvl1pPr>
              </a:lstStyle>
              <a:p>
                <a:r>
                  <a:t>Break-even analysis</a:t>
                </a:r>
              </a:p>
            </p:txBody>
          </p:sp>
        </p:grpSp>
      </p:grpSp>
      <p:pic>
        <p:nvPicPr>
          <p:cNvPr id="1074" name="Picture 12" descr="Picture 12"/>
          <p:cNvPicPr>
            <a:picLocks noChangeAspect="1"/>
          </p:cNvPicPr>
          <p:nvPr/>
        </p:nvPicPr>
        <p:blipFill>
          <a:blip r:embed="rId3"/>
          <a:srcRect r="1"/>
          <a:stretch>
            <a:fillRect/>
          </a:stretch>
        </p:blipFill>
        <p:spPr>
          <a:xfrm>
            <a:off x="1609" y="5282238"/>
            <a:ext cx="1276351" cy="1570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Unit 9</a:t>
            </a:r>
            <a:br/>
            <a:r>
              <a:rPr sz="4400"/>
              <a:t>Supplementary Information </a:t>
            </a:r>
          </a:p>
        </p:txBody>
      </p:sp>
      <p:sp>
        <p:nvSpPr>
          <p:cNvPr id="107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Public figures</a:t>
            </a:r>
          </a:p>
          <a:p>
            <a:r>
              <a:t>Activists</a:t>
            </a:r>
          </a:p>
          <a:p>
            <a:r>
              <a:t>Education </a:t>
            </a:r>
          </a:p>
        </p:txBody>
      </p:sp>
      <p:pic>
        <p:nvPicPr>
          <p:cNvPr id="107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029" y="2376834"/>
            <a:ext cx="2801337" cy="4114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933" y="1486742"/>
            <a:ext cx="1974606" cy="295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Content Placeholder 3" descr="Content Placeholder 3"/>
          <p:cNvPicPr>
            <a:picLocks noChangeAspect="1"/>
          </p:cNvPicPr>
          <p:nvPr/>
        </p:nvPicPr>
        <p:blipFill>
          <a:blip r:embed="rId4"/>
          <a:srcRect r="7"/>
          <a:stretch>
            <a:fillRect/>
          </a:stretch>
        </p:blipFill>
        <p:spPr>
          <a:xfrm flipH="1">
            <a:off x="3976" y="5360480"/>
            <a:ext cx="1260476" cy="1512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3"/>
                  <a:pt x="0" y="10797"/>
                </a:cubicBezTo>
                <a:cubicBezTo>
                  <a:pt x="0" y="16762"/>
                  <a:pt x="4835" y="21600"/>
                  <a:pt x="10800" y="21600"/>
                </a:cubicBezTo>
                <a:cubicBezTo>
                  <a:pt x="16765" y="21600"/>
                  <a:pt x="21600" y="16762"/>
                  <a:pt x="21600" y="10797"/>
                </a:cubicBezTo>
                <a:cubicBezTo>
                  <a:pt x="21600" y="4833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81" name="TextBox 8"/>
          <p:cNvSpPr txBox="1"/>
          <p:nvPr/>
        </p:nvSpPr>
        <p:spPr>
          <a:xfrm>
            <a:off x="9715124" y="4665734"/>
            <a:ext cx="2862640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Santa Monica College</a:t>
            </a:r>
          </a:p>
          <a:p>
            <a:r>
              <a:t>Student drawings </a:t>
            </a:r>
          </a:p>
        </p:txBody>
      </p:sp>
      <p:pic>
        <p:nvPicPr>
          <p:cNvPr id="1082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343" y="308767"/>
            <a:ext cx="2499138" cy="4114803"/>
          </a:xfrm>
          <a:prstGeom prst="rect">
            <a:avLst/>
          </a:prstGeom>
          <a:ln w="12700">
            <a:miter lim="400000"/>
          </a:ln>
          <a:effectLst>
            <a:reflection stA="3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" descr="Picture 1"/>
          <p:cNvPicPr>
            <a:picLocks noChangeAspect="1"/>
          </p:cNvPicPr>
          <p:nvPr/>
        </p:nvPicPr>
        <p:blipFill>
          <a:blip r:embed="rId2"/>
          <a:srcRect b="1"/>
          <a:stretch>
            <a:fillRect/>
          </a:stretch>
        </p:blipFill>
        <p:spPr>
          <a:xfrm flipH="1">
            <a:off x="1608" y="5656052"/>
            <a:ext cx="995262" cy="1196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5"/>
                  <a:pt x="0" y="10800"/>
                </a:cubicBezTo>
                <a:cubicBezTo>
                  <a:pt x="0" y="16765"/>
                  <a:pt x="4837" y="21600"/>
                  <a:pt x="10800" y="21600"/>
                </a:cubicBezTo>
                <a:cubicBezTo>
                  <a:pt x="16763" y="21600"/>
                  <a:pt x="21600" y="16765"/>
                  <a:pt x="21600" y="10800"/>
                </a:cubicBezTo>
                <a:cubicBezTo>
                  <a:pt x="21600" y="4835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517" y="917502"/>
            <a:ext cx="3614269" cy="2384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5"/>
                  <a:pt x="0" y="10798"/>
                </a:cubicBezTo>
                <a:cubicBezTo>
                  <a:pt x="0" y="16762"/>
                  <a:pt x="4834" y="21600"/>
                  <a:pt x="10799" y="21600"/>
                </a:cubicBezTo>
                <a:cubicBezTo>
                  <a:pt x="16763" y="21600"/>
                  <a:pt x="21600" y="16762"/>
                  <a:pt x="21600" y="10798"/>
                </a:cubicBezTo>
                <a:cubicBezTo>
                  <a:pt x="21600" y="4835"/>
                  <a:pt x="16763" y="0"/>
                  <a:pt x="10799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grpSp>
        <p:nvGrpSpPr>
          <p:cNvPr id="217" name="Picture 3"/>
          <p:cNvGrpSpPr/>
          <p:nvPr/>
        </p:nvGrpSpPr>
        <p:grpSpPr>
          <a:xfrm>
            <a:off x="491653" y="736133"/>
            <a:ext cx="1874775" cy="1956661"/>
            <a:chOff x="0" y="0"/>
            <a:chExt cx="1874773" cy="1956660"/>
          </a:xfrm>
        </p:grpSpPr>
        <p:sp>
          <p:nvSpPr>
            <p:cNvPr id="215" name="Rectangle"/>
            <p:cNvSpPr/>
            <p:nvPr/>
          </p:nvSpPr>
          <p:spPr>
            <a:xfrm>
              <a:off x="-1" y="0"/>
              <a:ext cx="1874774" cy="195666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16" name="image9.jpeg" descr="image9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1874775" cy="1956661"/>
            </a:xfrm>
            <a:prstGeom prst="rect">
              <a:avLst/>
            </a:prstGeom>
            <a:ln w="190500" cap="rnd">
              <a:solidFill>
                <a:srgbClr val="FFFFFF"/>
              </a:solidFill>
              <a:prstDash val="solid"/>
              <a:round/>
            </a:ln>
            <a:effectLst>
              <a:outerShdw blurRad="50800" rotWithShape="0">
                <a:srgbClr val="000000">
                  <a:alpha val="41000"/>
                </a:srgbClr>
              </a:outerShdw>
            </a:effectLst>
          </p:spPr>
        </p:pic>
      </p:grpSp>
      <p:sp>
        <p:nvSpPr>
          <p:cNvPr id="218" name="TextBox 6"/>
          <p:cNvSpPr txBox="1"/>
          <p:nvPr/>
        </p:nvSpPr>
        <p:spPr>
          <a:xfrm>
            <a:off x="8651299" y="3553163"/>
            <a:ext cx="4054016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       Dana Zumba  </a:t>
            </a:r>
          </a:p>
          <a:p>
            <a:r>
              <a:t>Business Development</a:t>
            </a:r>
          </a:p>
        </p:txBody>
      </p:sp>
      <p:sp>
        <p:nvSpPr>
          <p:cNvPr id="219" name="TextBox 7"/>
          <p:cNvSpPr txBox="1"/>
          <p:nvPr/>
        </p:nvSpPr>
        <p:spPr>
          <a:xfrm>
            <a:off x="2680861" y="539417"/>
            <a:ext cx="5220892" cy="5565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4400"/>
            </a:pPr>
            <a:r>
              <a:t>                                           </a:t>
            </a:r>
            <a:endParaRPr sz="3600"/>
          </a:p>
          <a:p>
            <a:pPr>
              <a:defRPr sz="4400"/>
            </a:pPr>
            <a:r>
              <a:t>           ZAPPOS</a:t>
            </a:r>
          </a:p>
          <a:p>
            <a:pPr>
              <a:defRPr sz="4400"/>
            </a:pPr>
            <a:endParaRPr/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 Customer service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 Satisfying a consumer need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 Innovative technology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 Accessibility awareness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 Affordability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 Design technology  </a:t>
            </a:r>
          </a:p>
          <a:p>
            <a:pPr>
              <a:defRPr sz="2800"/>
            </a:pPr>
            <a:r>
              <a:t> </a:t>
            </a:r>
          </a:p>
          <a:p>
            <a:pPr>
              <a:defRPr sz="2800"/>
            </a:pPr>
            <a:r>
              <a:t> </a:t>
            </a:r>
          </a:p>
        </p:txBody>
      </p:sp>
      <p:grpSp>
        <p:nvGrpSpPr>
          <p:cNvPr id="222" name="Picture 4"/>
          <p:cNvGrpSpPr/>
          <p:nvPr/>
        </p:nvGrpSpPr>
        <p:grpSpPr>
          <a:xfrm>
            <a:off x="8633204" y="4422490"/>
            <a:ext cx="2268968" cy="1637783"/>
            <a:chOff x="0" y="0"/>
            <a:chExt cx="2268967" cy="1637782"/>
          </a:xfrm>
        </p:grpSpPr>
        <p:sp>
          <p:nvSpPr>
            <p:cNvPr id="220" name="Rectangle"/>
            <p:cNvSpPr/>
            <p:nvPr/>
          </p:nvSpPr>
          <p:spPr>
            <a:xfrm>
              <a:off x="-1" y="0"/>
              <a:ext cx="2268969" cy="163778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21" name="image10.jpeg" descr="image10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268967" cy="1637783"/>
            </a:xfrm>
            <a:prstGeom prst="rect">
              <a:avLst/>
            </a:prstGeom>
            <a:ln w="190500" cap="rnd">
              <a:solidFill>
                <a:srgbClr val="FFFFFF"/>
              </a:solidFill>
              <a:prstDash val="solid"/>
              <a:round/>
            </a:ln>
            <a:effectLst>
              <a:outerShdw blurRad="50800" rotWithShape="0">
                <a:srgbClr val="000000">
                  <a:alpha val="41000"/>
                </a:srgbClr>
              </a:outerShdw>
            </a:effectLst>
          </p:spPr>
        </p:pic>
      </p:grpSp>
      <p:sp>
        <p:nvSpPr>
          <p:cNvPr id="223" name="TextBox 9"/>
          <p:cNvSpPr txBox="1"/>
          <p:nvPr/>
        </p:nvSpPr>
        <p:spPr>
          <a:xfrm>
            <a:off x="8434445" y="6279359"/>
            <a:ext cx="290954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Zappos Adaptive &amp; UGG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5" name="Rectangle 12"/>
          <p:cNvSpPr/>
          <p:nvPr/>
        </p:nvSpPr>
        <p:spPr>
          <a:xfrm>
            <a:off x="-5" y="0"/>
            <a:ext cx="12192003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6" name="Title 1"/>
          <p:cNvSpPr txBox="1">
            <a:spLocks noGrp="1"/>
          </p:cNvSpPr>
          <p:nvPr>
            <p:ph type="title"/>
          </p:nvPr>
        </p:nvSpPr>
        <p:spPr>
          <a:xfrm>
            <a:off x="3970366" y="609598"/>
            <a:ext cx="4267202" cy="1351475"/>
          </a:xfrm>
          <a:prstGeom prst="rect">
            <a:avLst/>
          </a:prstGeom>
        </p:spPr>
        <p:txBody>
          <a:bodyPr/>
          <a:lstStyle>
            <a:lvl1pPr algn="ctr" defTabSz="896111">
              <a:defRPr sz="4300">
                <a:solidFill>
                  <a:srgbClr val="262626"/>
                </a:solidFill>
              </a:defRPr>
            </a:lvl1pPr>
          </a:lstStyle>
          <a:p>
            <a:r>
              <a:t>PUBLIC FIGURES</a:t>
            </a:r>
          </a:p>
        </p:txBody>
      </p:sp>
      <p:pic>
        <p:nvPicPr>
          <p:cNvPr id="1087" name="Content Placeholder 3" descr="Content Placeholder 3"/>
          <p:cNvPicPr>
            <a:picLocks noChangeAspect="1"/>
          </p:cNvPicPr>
          <p:nvPr/>
        </p:nvPicPr>
        <p:blipFill>
          <a:blip r:embed="rId2"/>
          <a:srcRect l="19639" r="14442"/>
          <a:stretch>
            <a:fillRect/>
          </a:stretch>
        </p:blipFill>
        <p:spPr>
          <a:xfrm flipH="1">
            <a:off x="370459" y="316303"/>
            <a:ext cx="3124200" cy="5818279"/>
          </a:xfrm>
          <a:prstGeom prst="rect">
            <a:avLst/>
          </a:prstGeom>
          <a:ln w="12700">
            <a:miter lim="400000"/>
          </a:ln>
        </p:spPr>
      </p:pic>
      <p:sp>
        <p:nvSpPr>
          <p:cNvPr id="1088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198966" y="2147355"/>
            <a:ext cx="3810002" cy="4101044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262626"/>
                </a:solidFill>
              </a:defRPr>
            </a:pPr>
            <a:r>
              <a:t>Athletes</a:t>
            </a:r>
          </a:p>
          <a:p>
            <a:pPr>
              <a:defRPr sz="2000">
                <a:solidFill>
                  <a:srgbClr val="262626"/>
                </a:solidFill>
              </a:defRPr>
            </a:pPr>
            <a:r>
              <a:t>Actors</a:t>
            </a:r>
          </a:p>
          <a:p>
            <a:pPr>
              <a:defRPr sz="2000">
                <a:solidFill>
                  <a:srgbClr val="262626"/>
                </a:solidFill>
              </a:defRPr>
            </a:pPr>
            <a:r>
              <a:t>Models</a:t>
            </a:r>
          </a:p>
          <a:p>
            <a:pPr>
              <a:defRPr sz="2000">
                <a:solidFill>
                  <a:srgbClr val="262626"/>
                </a:solidFill>
              </a:defRPr>
            </a:pPr>
            <a:r>
              <a:t>Politicians</a:t>
            </a:r>
          </a:p>
          <a:p>
            <a:pPr>
              <a:defRPr sz="2000">
                <a:solidFill>
                  <a:srgbClr val="262626"/>
                </a:solidFill>
              </a:defRPr>
            </a:pPr>
            <a:r>
              <a:t>Musicians</a:t>
            </a:r>
          </a:p>
          <a:p>
            <a:pPr>
              <a:defRPr sz="2000">
                <a:solidFill>
                  <a:srgbClr val="262626"/>
                </a:solidFill>
              </a:defRPr>
            </a:pPr>
            <a:r>
              <a:t>Artists </a:t>
            </a:r>
          </a:p>
          <a:p>
            <a:pPr>
              <a:defRPr sz="2000">
                <a:solidFill>
                  <a:srgbClr val="262626"/>
                </a:solidFill>
              </a:defRPr>
            </a:pPr>
            <a:r>
              <a:t>Business leaders</a:t>
            </a:r>
          </a:p>
          <a:p>
            <a:pPr>
              <a:defRPr sz="2000">
                <a:solidFill>
                  <a:srgbClr val="262626"/>
                </a:solidFill>
              </a:defRPr>
            </a:pPr>
            <a:r>
              <a:t>Medical</a:t>
            </a:r>
          </a:p>
          <a:p>
            <a:pPr>
              <a:defRPr sz="2000">
                <a:solidFill>
                  <a:srgbClr val="262626"/>
                </a:solidFill>
              </a:defRPr>
            </a:pPr>
            <a:r>
              <a:t>Marketing </a:t>
            </a:r>
          </a:p>
        </p:txBody>
      </p:sp>
      <p:pic>
        <p:nvPicPr>
          <p:cNvPr id="1089" name="Picture 5" descr="Picture 5"/>
          <p:cNvPicPr>
            <a:picLocks noChangeAspect="1"/>
          </p:cNvPicPr>
          <p:nvPr/>
        </p:nvPicPr>
        <p:blipFill>
          <a:blip r:embed="rId3"/>
          <a:srcRect l="16999" r="17174"/>
          <a:stretch>
            <a:fillRect/>
          </a:stretch>
        </p:blipFill>
        <p:spPr>
          <a:xfrm>
            <a:off x="8708494" y="316310"/>
            <a:ext cx="3116235" cy="5854693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TextBox 3"/>
          <p:cNvSpPr txBox="1"/>
          <p:nvPr/>
        </p:nvSpPr>
        <p:spPr>
          <a:xfrm>
            <a:off x="420968" y="6139132"/>
            <a:ext cx="5453909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Lauren Wasser</a:t>
            </a:r>
          </a:p>
          <a:p>
            <a:r>
              <a:t>Girl with the Golden Legs </a:t>
            </a:r>
          </a:p>
        </p:txBody>
      </p:sp>
      <p:sp>
        <p:nvSpPr>
          <p:cNvPr id="1091" name="TextBox 11"/>
          <p:cNvSpPr txBox="1"/>
          <p:nvPr/>
        </p:nvSpPr>
        <p:spPr>
          <a:xfrm>
            <a:off x="8904806" y="6177232"/>
            <a:ext cx="3708977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Qaysean Williams</a:t>
            </a:r>
          </a:p>
          <a:p>
            <a:r>
              <a:t>One Hand Sewing Man</a:t>
            </a: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Title 1"/>
          <p:cNvSpPr txBox="1">
            <a:spLocks noGrp="1"/>
          </p:cNvSpPr>
          <p:nvPr>
            <p:ph type="title"/>
          </p:nvPr>
        </p:nvSpPr>
        <p:spPr>
          <a:xfrm>
            <a:off x="406400" y="-231777"/>
            <a:ext cx="11455400" cy="1833567"/>
          </a:xfrm>
          <a:prstGeom prst="rect">
            <a:avLst/>
          </a:prstGeom>
        </p:spPr>
        <p:txBody>
          <a:bodyPr/>
          <a:lstStyle/>
          <a:p>
            <a:r>
              <a:t>ACTIVIST                     Adaptive by Asiya</a:t>
            </a:r>
          </a:p>
        </p:txBody>
      </p:sp>
      <p:pic>
        <p:nvPicPr>
          <p:cNvPr id="1094" name="Content Placeholder 3" descr="Content Placeholder 3"/>
          <p:cNvPicPr>
            <a:picLocks noChangeAspect="1"/>
          </p:cNvPicPr>
          <p:nvPr/>
        </p:nvPicPr>
        <p:blipFill>
          <a:blip r:embed="rId2"/>
          <a:srcRect r="4"/>
          <a:stretch>
            <a:fillRect/>
          </a:stretch>
        </p:blipFill>
        <p:spPr>
          <a:xfrm>
            <a:off x="8896797" y="609311"/>
            <a:ext cx="3291682" cy="411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1095" name="Content Placeholder 3" descr="Content Placeholder 3"/>
          <p:cNvPicPr>
            <a:picLocks noChangeAspect="1"/>
          </p:cNvPicPr>
          <p:nvPr/>
        </p:nvPicPr>
        <p:blipFill>
          <a:blip r:embed="rId3"/>
          <a:srcRect r="5" b="1"/>
          <a:stretch>
            <a:fillRect/>
          </a:stretch>
        </p:blipFill>
        <p:spPr>
          <a:xfrm flipH="1">
            <a:off x="3950" y="5370510"/>
            <a:ext cx="1234283" cy="1490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8"/>
                  <a:pt x="0" y="10803"/>
                </a:cubicBezTo>
                <a:cubicBezTo>
                  <a:pt x="0" y="16768"/>
                  <a:pt x="4835" y="21600"/>
                  <a:pt x="10800" y="21600"/>
                </a:cubicBezTo>
                <a:cubicBezTo>
                  <a:pt x="16765" y="21600"/>
                  <a:pt x="21600" y="16768"/>
                  <a:pt x="21600" y="10803"/>
                </a:cubicBezTo>
                <a:cubicBezTo>
                  <a:pt x="21600" y="4838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6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9" y="942472"/>
            <a:ext cx="1477212" cy="2055398"/>
          </a:xfrm>
          <a:prstGeom prst="rect">
            <a:avLst/>
          </a:prstGeom>
          <a:ln w="12700">
            <a:miter lim="400000"/>
          </a:ln>
        </p:spPr>
      </p:pic>
      <p:sp>
        <p:nvSpPr>
          <p:cNvPr id="1097" name="TextBox 9"/>
          <p:cNvSpPr txBox="1"/>
          <p:nvPr/>
        </p:nvSpPr>
        <p:spPr>
          <a:xfrm>
            <a:off x="5169834" y="1606217"/>
            <a:ext cx="3672441" cy="451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International community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Modest fashion design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Social change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Music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Textile sourcing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Research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Imagination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Charity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Entrepreneur 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Disability activist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High performance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Drum therapy</a:t>
            </a:r>
          </a:p>
        </p:txBody>
      </p:sp>
      <p:pic>
        <p:nvPicPr>
          <p:cNvPr id="1098" name="Picture 10" descr="Picture 10"/>
          <p:cNvPicPr>
            <a:picLocks noChangeAspect="1"/>
          </p:cNvPicPr>
          <p:nvPr/>
        </p:nvPicPr>
        <p:blipFill>
          <a:blip r:embed="rId5"/>
          <a:srcRect l="4167" t="14895" b="608"/>
          <a:stretch>
            <a:fillRect/>
          </a:stretch>
        </p:blipFill>
        <p:spPr>
          <a:xfrm>
            <a:off x="2237873" y="3336616"/>
            <a:ext cx="2920995" cy="1383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Picture 11" descr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93" y="3223124"/>
            <a:ext cx="1733266" cy="1478550"/>
          </a:xfrm>
          <a:prstGeom prst="rect">
            <a:avLst/>
          </a:prstGeom>
          <a:ln w="12700">
            <a:miter lim="400000"/>
          </a:ln>
        </p:spPr>
      </p:pic>
      <p:sp>
        <p:nvSpPr>
          <p:cNvPr id="1100" name="TextBox 12"/>
          <p:cNvSpPr txBox="1"/>
          <p:nvPr/>
        </p:nvSpPr>
        <p:spPr>
          <a:xfrm>
            <a:off x="9617508" y="5190958"/>
            <a:ext cx="265577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Asiya Rafiq designer</a:t>
            </a:r>
          </a:p>
        </p:txBody>
      </p:sp>
      <p:pic>
        <p:nvPicPr>
          <p:cNvPr id="1101" name="Picture 13" descr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028" y="923304"/>
            <a:ext cx="1399283" cy="2098176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TextBox 14"/>
          <p:cNvSpPr txBox="1"/>
          <p:nvPr/>
        </p:nvSpPr>
        <p:spPr>
          <a:xfrm>
            <a:off x="450784" y="4557992"/>
            <a:ext cx="2487330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r>
              <a:t>Jad Ahammad</a:t>
            </a:r>
          </a:p>
        </p:txBody>
      </p:sp>
      <p:sp>
        <p:nvSpPr>
          <p:cNvPr id="1103" name="TextBox 15"/>
          <p:cNvSpPr txBox="1"/>
          <p:nvPr/>
        </p:nvSpPr>
        <p:spPr>
          <a:xfrm>
            <a:off x="2528816" y="2814293"/>
            <a:ext cx="5593570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/>
            </a:pPr>
            <a:r>
              <a:t>Jessica Smith </a:t>
            </a:r>
          </a:p>
          <a:p>
            <a:pPr>
              <a:defRPr sz="1400"/>
            </a:pPr>
            <a:r>
              <a:t>paralympian swimmer</a:t>
            </a:r>
          </a:p>
        </p:txBody>
      </p:sp>
      <p:sp>
        <p:nvSpPr>
          <p:cNvPr id="1104" name="TextBox 16"/>
          <p:cNvSpPr txBox="1"/>
          <p:nvPr/>
        </p:nvSpPr>
        <p:spPr>
          <a:xfrm>
            <a:off x="425380" y="2820736"/>
            <a:ext cx="2881702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r>
              <a:t>Photo by Yuliia </a:t>
            </a:r>
          </a:p>
        </p:txBody>
      </p:sp>
      <p:sp>
        <p:nvSpPr>
          <p:cNvPr id="1105" name="TextBox 17"/>
          <p:cNvSpPr txBox="1"/>
          <p:nvPr/>
        </p:nvSpPr>
        <p:spPr>
          <a:xfrm>
            <a:off x="2278587" y="4559252"/>
            <a:ext cx="6263530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r>
              <a:t>Al Zaid Arts      photo-Marwa Hamad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         Vollbrecht Consulting</a:t>
            </a:r>
          </a:p>
        </p:txBody>
      </p:sp>
      <p:sp>
        <p:nvSpPr>
          <p:cNvPr id="110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3067" y="1552455"/>
            <a:ext cx="11320734" cy="4624509"/>
          </a:xfrm>
          <a:prstGeom prst="rect">
            <a:avLst/>
          </a:prstGeom>
        </p:spPr>
        <p:txBody>
          <a:bodyPr/>
          <a:lstStyle/>
          <a:p>
            <a:r>
              <a:t>Business as educators </a:t>
            </a:r>
          </a:p>
          <a:p>
            <a:r>
              <a:t>Education programs    </a:t>
            </a:r>
          </a:p>
        </p:txBody>
      </p:sp>
      <p:pic>
        <p:nvPicPr>
          <p:cNvPr id="1109" name="Content Placeholder 3" descr="Content Placeholder 3"/>
          <p:cNvPicPr>
            <a:picLocks noChangeAspect="1"/>
          </p:cNvPicPr>
          <p:nvPr/>
        </p:nvPicPr>
        <p:blipFill>
          <a:blip r:embed="rId2"/>
          <a:srcRect b="3"/>
          <a:stretch>
            <a:fillRect/>
          </a:stretch>
        </p:blipFill>
        <p:spPr>
          <a:xfrm flipH="1">
            <a:off x="3890" y="5324650"/>
            <a:ext cx="1300958" cy="1533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8"/>
                  <a:pt x="0" y="10803"/>
                </a:cubicBezTo>
                <a:cubicBezTo>
                  <a:pt x="0" y="16768"/>
                  <a:pt x="4835" y="21600"/>
                  <a:pt x="10800" y="21600"/>
                </a:cubicBezTo>
                <a:cubicBezTo>
                  <a:pt x="16765" y="21600"/>
                  <a:pt x="21600" y="16768"/>
                  <a:pt x="21600" y="10803"/>
                </a:cubicBezTo>
                <a:cubicBezTo>
                  <a:pt x="21600" y="4838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0" name="Picture 5" descr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32940" y="192655"/>
            <a:ext cx="4114801" cy="411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111" name="TextBox 6"/>
          <p:cNvSpPr txBox="1"/>
          <p:nvPr/>
        </p:nvSpPr>
        <p:spPr>
          <a:xfrm>
            <a:off x="8724948" y="4537084"/>
            <a:ext cx="5282818" cy="92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Tracy  Vollbrecht </a:t>
            </a:r>
          </a:p>
          <a:p>
            <a:r>
              <a:t>Founder/consultant </a:t>
            </a:r>
          </a:p>
          <a:p>
            <a:r>
              <a:t>Vollbrecht Consulting </a:t>
            </a:r>
          </a:p>
        </p:txBody>
      </p:sp>
      <p:sp>
        <p:nvSpPr>
          <p:cNvPr id="1112" name="TextBox 7"/>
          <p:cNvSpPr txBox="1"/>
          <p:nvPr/>
        </p:nvSpPr>
        <p:spPr>
          <a:xfrm>
            <a:off x="2934095" y="2650964"/>
            <a:ext cx="5426589" cy="414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Adaptive consulting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Universal fashion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Inclusion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Global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Industry leader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Functional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Fashion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Design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Value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Branding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Educational services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Rectangle 33"/>
          <p:cNvSpPr/>
          <p:nvPr/>
        </p:nvSpPr>
        <p:spPr>
          <a:xfrm>
            <a:off x="-3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5" name="Rectangle 34"/>
          <p:cNvSpPr/>
          <p:nvPr/>
        </p:nvSpPr>
        <p:spPr>
          <a:xfrm>
            <a:off x="187386" y="181574"/>
            <a:ext cx="11823641" cy="65010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16" name="Picture 3" descr="Picture 3"/>
          <p:cNvPicPr>
            <a:picLocks noChangeAspect="1"/>
          </p:cNvPicPr>
          <p:nvPr/>
        </p:nvPicPr>
        <p:blipFill>
          <a:blip r:embed="rId2">
            <a:alphaModFix amt="60000"/>
          </a:blip>
          <a:srcRect t="16099" b="1544"/>
          <a:stretch>
            <a:fillRect/>
          </a:stretch>
        </p:blipFill>
        <p:spPr>
          <a:xfrm>
            <a:off x="180975" y="182879"/>
            <a:ext cx="11823638" cy="6499785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838199" y="5122186"/>
            <a:ext cx="10165220" cy="992574"/>
          </a:xfrm>
          <a:prstGeom prst="rect">
            <a:avLst/>
          </a:prstGeom>
        </p:spPr>
        <p:txBody>
          <a:bodyPr/>
          <a:lstStyle/>
          <a:p>
            <a:pPr marL="0" indent="0" defTabSz="877822">
              <a:spcBef>
                <a:spcPts val="900"/>
              </a:spcBef>
              <a:buSzTx/>
              <a:buNone/>
              <a:defRPr sz="1900">
                <a:solidFill>
                  <a:srgbClr val="FFFFFF"/>
                </a:solidFill>
                <a:latin typeface="Baguet Script"/>
                <a:ea typeface="Baguet Script"/>
                <a:cs typeface="Baguet Script"/>
                <a:sym typeface="Baguet Script"/>
              </a:defRPr>
            </a:pPr>
            <a:r>
              <a:t>     </a:t>
            </a:r>
          </a:p>
          <a:p>
            <a:pPr marL="0" indent="0" defTabSz="877822">
              <a:spcBef>
                <a:spcPts val="900"/>
              </a:spcBef>
              <a:buSzTx/>
              <a:buNone/>
              <a:defRPr sz="2600">
                <a:solidFill>
                  <a:srgbClr val="FFFFFF"/>
                </a:solidFill>
                <a:latin typeface="Baguet Script"/>
                <a:ea typeface="Baguet Script"/>
                <a:cs typeface="Baguet Script"/>
                <a:sym typeface="Baguet Script"/>
              </a:defRPr>
            </a:pPr>
            <a:r>
              <a:t>        Disability is a beautiful place where a fashion seed is growing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Rectangle 32"/>
          <p:cNvSpPr/>
          <p:nvPr/>
        </p:nvSpPr>
        <p:spPr>
          <a:xfrm>
            <a:off x="3047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20" name="Picture 15" descr="Picture 15"/>
          <p:cNvPicPr>
            <a:picLocks noChangeAspect="1"/>
          </p:cNvPicPr>
          <p:nvPr/>
        </p:nvPicPr>
        <p:blipFill>
          <a:blip r:embed="rId2"/>
          <a:srcRect t="3781" r="18373"/>
          <a:stretch>
            <a:fillRect/>
          </a:stretch>
        </p:blipFill>
        <p:spPr>
          <a:xfrm>
            <a:off x="3701298" y="129405"/>
            <a:ext cx="8373855" cy="6598597"/>
          </a:xfrm>
          <a:prstGeom prst="rect">
            <a:avLst/>
          </a:prstGeom>
          <a:ln w="12700">
            <a:miter lim="400000"/>
          </a:ln>
        </p:spPr>
      </p:pic>
      <p:sp>
        <p:nvSpPr>
          <p:cNvPr id="1121" name="Rectangle 33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7000"/>
                </a:srgbClr>
              </a:gs>
              <a:gs pos="4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2" name="Title 1"/>
          <p:cNvSpPr txBox="1">
            <a:spLocks noGrp="1"/>
          </p:cNvSpPr>
          <p:nvPr>
            <p:ph type="title"/>
          </p:nvPr>
        </p:nvSpPr>
        <p:spPr>
          <a:xfrm>
            <a:off x="104955" y="1083991"/>
            <a:ext cx="6870187" cy="118104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  Adaptivewear Business Plan </a:t>
            </a:r>
          </a:p>
        </p:txBody>
      </p:sp>
      <p:sp>
        <p:nvSpPr>
          <p:cNvPr id="112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729594" y="2491709"/>
            <a:ext cx="5662493" cy="3685254"/>
          </a:xfrm>
          <a:prstGeom prst="rect">
            <a:avLst/>
          </a:prstGeom>
        </p:spPr>
        <p:txBody>
          <a:bodyPr/>
          <a:lstStyle/>
          <a:p>
            <a:pPr marL="203454" indent="-203454" defTabSz="813816">
              <a:spcBef>
                <a:spcPts val="800"/>
              </a:spcBef>
              <a:defRPr sz="2100"/>
            </a:pPr>
            <a:r>
              <a:t>Executive Summary </a:t>
            </a:r>
          </a:p>
          <a:p>
            <a:pPr marL="203454" indent="-203454" defTabSz="813816">
              <a:spcBef>
                <a:spcPts val="800"/>
              </a:spcBef>
              <a:defRPr sz="2100"/>
            </a:pPr>
            <a:r>
              <a:t>Company History </a:t>
            </a:r>
          </a:p>
          <a:p>
            <a:pPr marL="203454" indent="-203454" defTabSz="813816">
              <a:spcBef>
                <a:spcPts val="800"/>
              </a:spcBef>
              <a:defRPr sz="2100"/>
            </a:pPr>
            <a:r>
              <a:t>Market Analysis</a:t>
            </a:r>
          </a:p>
          <a:p>
            <a:pPr marL="203454" indent="-203454" defTabSz="813816">
              <a:spcBef>
                <a:spcPts val="800"/>
              </a:spcBef>
              <a:defRPr sz="2100"/>
            </a:pPr>
            <a:r>
              <a:t>Products &amp; Services</a:t>
            </a:r>
          </a:p>
          <a:p>
            <a:pPr marL="203454" indent="-203454" defTabSz="813816">
              <a:spcBef>
                <a:spcPts val="800"/>
              </a:spcBef>
              <a:defRPr sz="2100"/>
            </a:pPr>
            <a:r>
              <a:t>Strategy &amp; Implementation</a:t>
            </a:r>
          </a:p>
          <a:p>
            <a:pPr marL="203454" indent="-203454" defTabSz="813816">
              <a:spcBef>
                <a:spcPts val="800"/>
              </a:spcBef>
              <a:defRPr sz="2100"/>
            </a:pPr>
            <a:r>
              <a:t>Sustainability</a:t>
            </a:r>
          </a:p>
          <a:p>
            <a:pPr marL="203454" indent="-203454" defTabSz="813816">
              <a:spcBef>
                <a:spcPts val="800"/>
              </a:spcBef>
              <a:defRPr sz="2100"/>
            </a:pPr>
            <a:r>
              <a:t>Website</a:t>
            </a:r>
          </a:p>
          <a:p>
            <a:pPr marL="203454" indent="-203454" defTabSz="813816">
              <a:spcBef>
                <a:spcPts val="800"/>
              </a:spcBef>
              <a:defRPr sz="2100"/>
            </a:pPr>
            <a:r>
              <a:t>Key Financial Reports</a:t>
            </a:r>
          </a:p>
          <a:p>
            <a:pPr marL="203454" indent="-203454" defTabSz="813816">
              <a:spcBef>
                <a:spcPts val="800"/>
              </a:spcBef>
              <a:defRPr sz="2100"/>
            </a:pPr>
            <a:r>
              <a:t>Reflection </a:t>
            </a:r>
          </a:p>
        </p:txBody>
      </p:sp>
      <p:pic>
        <p:nvPicPr>
          <p:cNvPr id="1124" name="Picture 4" descr="Picture 4"/>
          <p:cNvPicPr>
            <a:picLocks noChangeAspect="1"/>
          </p:cNvPicPr>
          <p:nvPr/>
        </p:nvPicPr>
        <p:blipFill>
          <a:blip r:embed="rId3"/>
          <a:srcRect r="8" b="9"/>
          <a:stretch>
            <a:fillRect/>
          </a:stretch>
        </p:blipFill>
        <p:spPr>
          <a:xfrm>
            <a:off x="1609" y="5124089"/>
            <a:ext cx="1420019" cy="1727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129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27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8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B77A0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30" name="Title 1"/>
          <p:cNvSpPr txBox="1">
            <a:spLocks noGrp="1"/>
          </p:cNvSpPr>
          <p:nvPr>
            <p:ph type="title"/>
          </p:nvPr>
        </p:nvSpPr>
        <p:spPr>
          <a:xfrm>
            <a:off x="550861" y="365125"/>
            <a:ext cx="11090278" cy="132556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Executive Summary </a:t>
            </a:r>
          </a:p>
        </p:txBody>
      </p:sp>
      <p:grpSp>
        <p:nvGrpSpPr>
          <p:cNvPr id="1146" name="Content Placeholder 2"/>
          <p:cNvGrpSpPr/>
          <p:nvPr/>
        </p:nvGrpSpPr>
        <p:grpSpPr>
          <a:xfrm>
            <a:off x="551839" y="2966212"/>
            <a:ext cx="11085146" cy="1465768"/>
            <a:chOff x="0" y="0"/>
            <a:chExt cx="11085144" cy="1465767"/>
          </a:xfrm>
        </p:grpSpPr>
        <p:grpSp>
          <p:nvGrpSpPr>
            <p:cNvPr id="1133" name="Group"/>
            <p:cNvGrpSpPr/>
            <p:nvPr/>
          </p:nvGrpSpPr>
          <p:grpSpPr>
            <a:xfrm>
              <a:off x="-1" y="0"/>
              <a:ext cx="2442944" cy="1465768"/>
              <a:chOff x="0" y="0"/>
              <a:chExt cx="2442942" cy="1465767"/>
            </a:xfrm>
          </p:grpSpPr>
          <p:sp>
            <p:nvSpPr>
              <p:cNvPr id="1131" name="Rectangle"/>
              <p:cNvSpPr/>
              <p:nvPr/>
            </p:nvSpPr>
            <p:spPr>
              <a:xfrm>
                <a:off x="0" y="0"/>
                <a:ext cx="2442943" cy="1465768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2" name="Mission &amp; Vision"/>
              <p:cNvSpPr txBox="1"/>
              <p:nvPr/>
            </p:nvSpPr>
            <p:spPr>
              <a:xfrm>
                <a:off x="0" y="440782"/>
                <a:ext cx="2442943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0" tIns="152400" rIns="152400" bIns="15240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Mission &amp; Vision</a:t>
                </a:r>
              </a:p>
            </p:txBody>
          </p:sp>
        </p:grpSp>
        <p:sp>
          <p:nvSpPr>
            <p:cNvPr id="1134" name="Arrow"/>
            <p:cNvSpPr/>
            <p:nvPr/>
          </p:nvSpPr>
          <p:spPr>
            <a:xfrm>
              <a:off x="2478617" y="611382"/>
              <a:ext cx="366443" cy="24300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1137" name="Group"/>
            <p:cNvGrpSpPr/>
            <p:nvPr/>
          </p:nvGrpSpPr>
          <p:grpSpPr>
            <a:xfrm>
              <a:off x="2880734" y="0"/>
              <a:ext cx="2442945" cy="1465768"/>
              <a:chOff x="0" y="0"/>
              <a:chExt cx="2442944" cy="1465767"/>
            </a:xfrm>
          </p:grpSpPr>
          <p:sp>
            <p:nvSpPr>
              <p:cNvPr id="1135" name="Rectangle"/>
              <p:cNvSpPr/>
              <p:nvPr/>
            </p:nvSpPr>
            <p:spPr>
              <a:xfrm>
                <a:off x="-1" y="0"/>
                <a:ext cx="2442946" cy="1465768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400"/>
                  </a:spcBef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6" name="Goals &amp; Objectives…"/>
              <p:cNvSpPr txBox="1"/>
              <p:nvPr/>
            </p:nvSpPr>
            <p:spPr>
              <a:xfrm>
                <a:off x="-1" y="0"/>
                <a:ext cx="2442946" cy="9918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0" tIns="152400" rIns="152400" bIns="152400" numCol="1" anchor="t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  <a:lvl2pPr marL="114300" indent="-114300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buFont typeface="Arial"/>
                  <a:buChar char="•"/>
                  <a:defRPr sz="1400">
                    <a:solidFill>
                      <a:srgbClr val="FFFFFF"/>
                    </a:solidFill>
                  </a:defRPr>
                </a:lvl2pPr>
              </a:lstStyle>
              <a:p>
                <a:r>
                  <a:t>Goals &amp; Objectives </a:t>
                </a:r>
                <a:endParaRPr sz="2800"/>
              </a:p>
              <a:p>
                <a:pPr lvl="1"/>
                <a:r>
                  <a:t>3 A's of Universal Design &amp; Adaptivewear</a:t>
                </a:r>
              </a:p>
            </p:txBody>
          </p:sp>
        </p:grpSp>
        <p:sp>
          <p:nvSpPr>
            <p:cNvPr id="1138" name="Arrow"/>
            <p:cNvSpPr/>
            <p:nvPr/>
          </p:nvSpPr>
          <p:spPr>
            <a:xfrm>
              <a:off x="5359351" y="611382"/>
              <a:ext cx="366443" cy="24300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1141" name="Group"/>
            <p:cNvGrpSpPr/>
            <p:nvPr/>
          </p:nvGrpSpPr>
          <p:grpSpPr>
            <a:xfrm>
              <a:off x="5761467" y="0"/>
              <a:ext cx="2442945" cy="1465768"/>
              <a:chOff x="0" y="0"/>
              <a:chExt cx="2442944" cy="1465767"/>
            </a:xfrm>
          </p:grpSpPr>
          <p:sp>
            <p:nvSpPr>
              <p:cNvPr id="1139" name="Rectangle"/>
              <p:cNvSpPr/>
              <p:nvPr/>
            </p:nvSpPr>
            <p:spPr>
              <a:xfrm>
                <a:off x="-1" y="0"/>
                <a:ext cx="2442946" cy="1465768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0" name="Image &amp; Positioning"/>
              <p:cNvSpPr txBox="1"/>
              <p:nvPr/>
            </p:nvSpPr>
            <p:spPr>
              <a:xfrm>
                <a:off x="-1" y="440782"/>
                <a:ext cx="2442946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0" tIns="152400" rIns="152400" bIns="15240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Image &amp; Positioning </a:t>
                </a:r>
              </a:p>
            </p:txBody>
          </p:sp>
        </p:grpSp>
        <p:sp>
          <p:nvSpPr>
            <p:cNvPr id="1142" name="Arrow"/>
            <p:cNvSpPr/>
            <p:nvPr/>
          </p:nvSpPr>
          <p:spPr>
            <a:xfrm>
              <a:off x="8240085" y="611382"/>
              <a:ext cx="366443" cy="24300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1145" name="Group"/>
            <p:cNvGrpSpPr/>
            <p:nvPr/>
          </p:nvGrpSpPr>
          <p:grpSpPr>
            <a:xfrm>
              <a:off x="8642200" y="0"/>
              <a:ext cx="2442945" cy="1465768"/>
              <a:chOff x="0" y="0"/>
              <a:chExt cx="2442944" cy="1465767"/>
            </a:xfrm>
          </p:grpSpPr>
          <p:sp>
            <p:nvSpPr>
              <p:cNvPr id="1143" name="Rectangle"/>
              <p:cNvSpPr/>
              <p:nvPr/>
            </p:nvSpPr>
            <p:spPr>
              <a:xfrm>
                <a:off x="-1" y="0"/>
                <a:ext cx="2442946" cy="1465768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400"/>
                  </a:spcBef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4" name="Disability sensitive…"/>
              <p:cNvSpPr txBox="1"/>
              <p:nvPr/>
            </p:nvSpPr>
            <p:spPr>
              <a:xfrm>
                <a:off x="-1" y="-1"/>
                <a:ext cx="2442946" cy="13804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0" tIns="152400" rIns="152400" bIns="152400" numCol="1" anchor="t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  <a:lvl2pPr marL="114300" indent="-114300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buFont typeface="Arial"/>
                  <a:buChar char="•"/>
                  <a:defRPr sz="1400">
                    <a:solidFill>
                      <a:srgbClr val="FFFFFF"/>
                    </a:solidFill>
                  </a:defRPr>
                </a:lvl2pPr>
              </a:lstStyle>
              <a:p>
                <a:r>
                  <a:t>Disability sensitive</a:t>
                </a:r>
                <a:endParaRPr sz="2800"/>
              </a:p>
              <a:p>
                <a:pPr lvl="1"/>
                <a:r>
                  <a:t>Considerations in diversity, inclusivity, accessibility, costing &amp; design</a:t>
                </a:r>
              </a:p>
            </p:txBody>
          </p:sp>
        </p:grpSp>
      </p:grpSp>
      <p:pic>
        <p:nvPicPr>
          <p:cNvPr id="1147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" y="5541033"/>
            <a:ext cx="1075083" cy="1311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2" y="0"/>
                  <a:pt x="0" y="4836"/>
                  <a:pt x="0" y="10800"/>
                </a:cubicBezTo>
                <a:cubicBezTo>
                  <a:pt x="0" y="16764"/>
                  <a:pt x="4832" y="21600"/>
                  <a:pt x="10796" y="21600"/>
                </a:cubicBezTo>
                <a:cubicBezTo>
                  <a:pt x="16760" y="21600"/>
                  <a:pt x="21600" y="16764"/>
                  <a:pt x="21600" y="10800"/>
                </a:cubicBezTo>
                <a:cubicBezTo>
                  <a:pt x="21600" y="4836"/>
                  <a:pt x="16760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Rectangle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rgbClr val="E8E8E8">
                  <a:alpha val="68000"/>
                </a:srgbClr>
              </a:gs>
              <a:gs pos="85000">
                <a:srgbClr val="E8E8E8">
                  <a:alpha val="97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0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                             Company History</a:t>
            </a:r>
          </a:p>
        </p:txBody>
      </p:sp>
      <p:grpSp>
        <p:nvGrpSpPr>
          <p:cNvPr id="1164" name="Content Placeholder 2"/>
          <p:cNvGrpSpPr/>
          <p:nvPr/>
        </p:nvGrpSpPr>
        <p:grpSpPr>
          <a:xfrm>
            <a:off x="3489009" y="1336793"/>
            <a:ext cx="5515906" cy="5515907"/>
            <a:chOff x="0" y="0"/>
            <a:chExt cx="5515905" cy="5515905"/>
          </a:xfrm>
        </p:grpSpPr>
        <p:sp>
          <p:nvSpPr>
            <p:cNvPr id="1151" name="Polygon"/>
            <p:cNvSpPr/>
            <p:nvPr/>
          </p:nvSpPr>
          <p:spPr>
            <a:xfrm>
              <a:off x="-1" y="-1"/>
              <a:ext cx="5515907" cy="5515907"/>
            </a:xfrm>
            <a:prstGeom prst="diamond">
              <a:avLst/>
            </a:prstGeom>
            <a:solidFill>
              <a:srgbClr val="CAD1D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1154" name="Group"/>
            <p:cNvGrpSpPr/>
            <p:nvPr/>
          </p:nvGrpSpPr>
          <p:grpSpPr>
            <a:xfrm>
              <a:off x="524011" y="524010"/>
              <a:ext cx="2151205" cy="2151205"/>
              <a:chOff x="0" y="0"/>
              <a:chExt cx="2151204" cy="2151204"/>
            </a:xfrm>
          </p:grpSpPr>
          <p:sp>
            <p:nvSpPr>
              <p:cNvPr id="1152" name="Rounded Rectangle"/>
              <p:cNvSpPr/>
              <p:nvPr/>
            </p:nvSpPr>
            <p:spPr>
              <a:xfrm>
                <a:off x="0" y="0"/>
                <a:ext cx="2151205" cy="2151205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3" name="Experiences that have prompted interest in advancement of adaptive clothing"/>
              <p:cNvSpPr txBox="1"/>
              <p:nvPr/>
            </p:nvSpPr>
            <p:spPr>
              <a:xfrm>
                <a:off x="105012" y="68490"/>
                <a:ext cx="1941180" cy="20142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Experiences that have prompted interest in advancement of adaptive clothing</a:t>
                </a:r>
              </a:p>
            </p:txBody>
          </p:sp>
        </p:grpSp>
        <p:grpSp>
          <p:nvGrpSpPr>
            <p:cNvPr id="1157" name="Group"/>
            <p:cNvGrpSpPr/>
            <p:nvPr/>
          </p:nvGrpSpPr>
          <p:grpSpPr>
            <a:xfrm>
              <a:off x="2840691" y="524010"/>
              <a:ext cx="2151205" cy="2151205"/>
              <a:chOff x="0" y="0"/>
              <a:chExt cx="2151204" cy="2151204"/>
            </a:xfrm>
          </p:grpSpPr>
          <p:sp>
            <p:nvSpPr>
              <p:cNvPr id="1155" name="Rounded Rectangle"/>
              <p:cNvSpPr/>
              <p:nvPr/>
            </p:nvSpPr>
            <p:spPr>
              <a:xfrm>
                <a:off x="0" y="0"/>
                <a:ext cx="2151205" cy="2151205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6" name="Inspiration for the adaptive mission"/>
              <p:cNvSpPr txBox="1"/>
              <p:nvPr/>
            </p:nvSpPr>
            <p:spPr>
              <a:xfrm>
                <a:off x="105012" y="594271"/>
                <a:ext cx="1941180" cy="9626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Inspiration for the adaptive mission</a:t>
                </a:r>
              </a:p>
            </p:txBody>
          </p:sp>
        </p:grpSp>
        <p:grpSp>
          <p:nvGrpSpPr>
            <p:cNvPr id="1160" name="Group"/>
            <p:cNvGrpSpPr/>
            <p:nvPr/>
          </p:nvGrpSpPr>
          <p:grpSpPr>
            <a:xfrm>
              <a:off x="524011" y="2840690"/>
              <a:ext cx="2151205" cy="2151206"/>
              <a:chOff x="0" y="0"/>
              <a:chExt cx="2151204" cy="2151205"/>
            </a:xfrm>
          </p:grpSpPr>
          <p:sp>
            <p:nvSpPr>
              <p:cNvPr id="1158" name="Rounded Rectangle"/>
              <p:cNvSpPr/>
              <p:nvPr/>
            </p:nvSpPr>
            <p:spPr>
              <a:xfrm>
                <a:off x="0" y="-1"/>
                <a:ext cx="2151205" cy="2151207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9" name="Relevant research/history as applicable to disability and design"/>
              <p:cNvSpPr txBox="1"/>
              <p:nvPr/>
            </p:nvSpPr>
            <p:spPr>
              <a:xfrm>
                <a:off x="105012" y="331381"/>
                <a:ext cx="1941180" cy="14884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Relevant research/history as applicable to disability and design</a:t>
                </a:r>
              </a:p>
            </p:txBody>
          </p:sp>
        </p:grpSp>
        <p:grpSp>
          <p:nvGrpSpPr>
            <p:cNvPr id="1163" name="Group"/>
            <p:cNvGrpSpPr/>
            <p:nvPr/>
          </p:nvGrpSpPr>
          <p:grpSpPr>
            <a:xfrm>
              <a:off x="2840691" y="2840690"/>
              <a:ext cx="2151205" cy="2151206"/>
              <a:chOff x="0" y="0"/>
              <a:chExt cx="2151204" cy="2151205"/>
            </a:xfrm>
          </p:grpSpPr>
          <p:sp>
            <p:nvSpPr>
              <p:cNvPr id="1161" name="Rounded Rectangle"/>
              <p:cNvSpPr/>
              <p:nvPr/>
            </p:nvSpPr>
            <p:spPr>
              <a:xfrm>
                <a:off x="0" y="-1"/>
                <a:ext cx="2151205" cy="2151207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62" name="Benchmark comparison"/>
              <p:cNvSpPr txBox="1"/>
              <p:nvPr/>
            </p:nvSpPr>
            <p:spPr>
              <a:xfrm>
                <a:off x="105012" y="725716"/>
                <a:ext cx="1941180" cy="699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388" tIns="72388" rIns="72388" bIns="72388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Benchmark comparison</a:t>
                </a:r>
              </a:p>
            </p:txBody>
          </p:sp>
        </p:grpSp>
      </p:grpSp>
      <p:pic>
        <p:nvPicPr>
          <p:cNvPr id="1165" name="Picture 58" descr="Picture 58"/>
          <p:cNvPicPr>
            <a:picLocks noChangeAspect="1"/>
          </p:cNvPicPr>
          <p:nvPr/>
        </p:nvPicPr>
        <p:blipFill>
          <a:blip r:embed="rId2"/>
          <a:srcRect b="6"/>
          <a:stretch>
            <a:fillRect/>
          </a:stretch>
        </p:blipFill>
        <p:spPr>
          <a:xfrm>
            <a:off x="1610" y="5325371"/>
            <a:ext cx="1247611" cy="1526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8"/>
                  <a:pt x="0" y="10803"/>
                </a:cubicBezTo>
                <a:cubicBezTo>
                  <a:pt x="0" y="16768"/>
                  <a:pt x="4837" y="21600"/>
                  <a:pt x="10800" y="21600"/>
                </a:cubicBezTo>
                <a:cubicBezTo>
                  <a:pt x="16763" y="21600"/>
                  <a:pt x="21600" y="16768"/>
                  <a:pt x="21600" y="10803"/>
                </a:cubicBezTo>
                <a:cubicBezTo>
                  <a:pt x="21600" y="4838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Picture 5" descr="Picture 5"/>
          <p:cNvPicPr>
            <a:picLocks noChangeAspect="1"/>
          </p:cNvPicPr>
          <p:nvPr/>
        </p:nvPicPr>
        <p:blipFill>
          <a:blip r:embed="rId2"/>
          <a:srcRect l="3565" t="7377" b="2227"/>
          <a:stretch>
            <a:fillRect/>
          </a:stretch>
        </p:blipFill>
        <p:spPr>
          <a:xfrm>
            <a:off x="19" y="10"/>
            <a:ext cx="12191729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1168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rgbClr val="E8E8E8">
                  <a:alpha val="68000"/>
                </a:srgbClr>
              </a:gs>
              <a:gs pos="85000">
                <a:srgbClr val="E8E8E8">
                  <a:alpha val="97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9" name="Title 1"/>
          <p:cNvSpPr txBox="1">
            <a:spLocks noGrp="1"/>
          </p:cNvSpPr>
          <p:nvPr>
            <p:ph type="title"/>
          </p:nvPr>
        </p:nvSpPr>
        <p:spPr>
          <a:xfrm>
            <a:off x="838200" y="365123"/>
            <a:ext cx="10515600" cy="692964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                                Market Analysis </a:t>
            </a:r>
          </a:p>
        </p:txBody>
      </p:sp>
      <p:grpSp>
        <p:nvGrpSpPr>
          <p:cNvPr id="1193" name="Content Placeholder 2"/>
          <p:cNvGrpSpPr/>
          <p:nvPr/>
        </p:nvGrpSpPr>
        <p:grpSpPr>
          <a:xfrm>
            <a:off x="846248" y="1108515"/>
            <a:ext cx="10485127" cy="4333448"/>
            <a:chOff x="-1" y="0"/>
            <a:chExt cx="10485125" cy="4333447"/>
          </a:xfrm>
        </p:grpSpPr>
        <p:sp>
          <p:nvSpPr>
            <p:cNvPr id="1170" name="Line"/>
            <p:cNvSpPr/>
            <p:nvPr/>
          </p:nvSpPr>
          <p:spPr>
            <a:xfrm>
              <a:off x="3028582" y="909113"/>
              <a:ext cx="666389" cy="2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173" name="Group"/>
            <p:cNvGrpSpPr/>
            <p:nvPr/>
          </p:nvGrpSpPr>
          <p:grpSpPr>
            <a:xfrm>
              <a:off x="-2" y="0"/>
              <a:ext cx="3030386" cy="1818231"/>
              <a:chOff x="0" y="0"/>
              <a:chExt cx="3030384" cy="1818230"/>
            </a:xfrm>
          </p:grpSpPr>
          <p:sp>
            <p:nvSpPr>
              <p:cNvPr id="1171" name="Rectangle"/>
              <p:cNvSpPr/>
              <p:nvPr/>
            </p:nvSpPr>
            <p:spPr>
              <a:xfrm>
                <a:off x="-1" y="-1"/>
                <a:ext cx="3030386" cy="1818232"/>
              </a:xfrm>
              <a:prstGeom prst="rect">
                <a:avLst/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2" name="analysis of the quantitative and qualitative consumer disability market segment"/>
              <p:cNvSpPr txBox="1"/>
              <p:nvPr/>
            </p:nvSpPr>
            <p:spPr>
              <a:xfrm>
                <a:off x="0" y="220238"/>
                <a:ext cx="3030385" cy="13777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48490" tIns="148490" rIns="148490" bIns="148490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analysis of the quantitative and qualitative consumer disability market segment </a:t>
                </a:r>
              </a:p>
            </p:txBody>
          </p:sp>
        </p:grpSp>
        <p:sp>
          <p:nvSpPr>
            <p:cNvPr id="1174" name="Line"/>
            <p:cNvSpPr/>
            <p:nvPr/>
          </p:nvSpPr>
          <p:spPr>
            <a:xfrm>
              <a:off x="6755951" y="909113"/>
              <a:ext cx="666389" cy="2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177" name="Group"/>
            <p:cNvGrpSpPr/>
            <p:nvPr/>
          </p:nvGrpSpPr>
          <p:grpSpPr>
            <a:xfrm>
              <a:off x="3727369" y="0"/>
              <a:ext cx="3030386" cy="1818231"/>
              <a:chOff x="0" y="0"/>
              <a:chExt cx="3030384" cy="1818230"/>
            </a:xfrm>
          </p:grpSpPr>
          <p:sp>
            <p:nvSpPr>
              <p:cNvPr id="1175" name="Rectangle"/>
              <p:cNvSpPr/>
              <p:nvPr/>
            </p:nvSpPr>
            <p:spPr>
              <a:xfrm>
                <a:off x="-1" y="-1"/>
                <a:ext cx="3030386" cy="1818232"/>
              </a:xfrm>
              <a:prstGeom prst="rect">
                <a:avLst/>
              </a:prstGeom>
              <a:gradFill flip="none" rotWithShape="1">
                <a:gsLst>
                  <a:gs pos="0">
                    <a:srgbClr val="497491"/>
                  </a:gs>
                  <a:gs pos="50000">
                    <a:srgbClr val="106287"/>
                  </a:gs>
                  <a:gs pos="100000">
                    <a:srgbClr val="09597D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6" name="apparel industry textile and production resources as they relate to disability design and manufacturing"/>
              <p:cNvSpPr txBox="1"/>
              <p:nvPr/>
            </p:nvSpPr>
            <p:spPr>
              <a:xfrm>
                <a:off x="0" y="88793"/>
                <a:ext cx="3030385" cy="1640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48490" tIns="148490" rIns="148490" bIns="148490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apparel industry textile and production resources as they relate to disability design and manufacturing</a:t>
                </a:r>
              </a:p>
            </p:txBody>
          </p:sp>
        </p:grpSp>
        <p:sp>
          <p:nvSpPr>
            <p:cNvPr id="1178" name="Line"/>
            <p:cNvSpPr/>
            <p:nvPr/>
          </p:nvSpPr>
          <p:spPr>
            <a:xfrm>
              <a:off x="1515189" y="1816429"/>
              <a:ext cx="7454744" cy="666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1354"/>
                  </a:lnTo>
                  <a:lnTo>
                    <a:pt x="0" y="11354"/>
                  </a:lnTo>
                  <a:lnTo>
                    <a:pt x="0" y="2160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1100"/>
                </a:spcBef>
                <a:defRPr sz="500"/>
              </a:pPr>
              <a:endParaRPr/>
            </a:p>
          </p:txBody>
        </p:sp>
        <p:grpSp>
          <p:nvGrpSpPr>
            <p:cNvPr id="1181" name="Group"/>
            <p:cNvGrpSpPr/>
            <p:nvPr/>
          </p:nvGrpSpPr>
          <p:grpSpPr>
            <a:xfrm>
              <a:off x="7454739" y="0"/>
              <a:ext cx="3030386" cy="1818231"/>
              <a:chOff x="0" y="0"/>
              <a:chExt cx="3030384" cy="1818230"/>
            </a:xfrm>
          </p:grpSpPr>
          <p:sp>
            <p:nvSpPr>
              <p:cNvPr id="1179" name="Rectangle"/>
              <p:cNvSpPr/>
              <p:nvPr/>
            </p:nvSpPr>
            <p:spPr>
              <a:xfrm>
                <a:off x="-1" y="-1"/>
                <a:ext cx="3030386" cy="1818232"/>
              </a:xfrm>
              <a:prstGeom prst="rect">
                <a:avLst/>
              </a:prstGeom>
              <a:gradFill flip="none" rotWithShape="1">
                <a:gsLst>
                  <a:gs pos="0">
                    <a:srgbClr val="48AADF"/>
                  </a:gs>
                  <a:gs pos="50000">
                    <a:srgbClr val="05A2DF"/>
                  </a:gs>
                  <a:gs pos="100000">
                    <a:srgbClr val="0092C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0" name="Competition in adaptivewear"/>
              <p:cNvSpPr txBox="1"/>
              <p:nvPr/>
            </p:nvSpPr>
            <p:spPr>
              <a:xfrm>
                <a:off x="0" y="483128"/>
                <a:ext cx="3030385" cy="8519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48490" tIns="148490" rIns="148490" bIns="148490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Competition in adaptivewear</a:t>
                </a:r>
              </a:p>
            </p:txBody>
          </p:sp>
        </p:grpSp>
        <p:sp>
          <p:nvSpPr>
            <p:cNvPr id="1182" name="Line"/>
            <p:cNvSpPr/>
            <p:nvPr/>
          </p:nvSpPr>
          <p:spPr>
            <a:xfrm>
              <a:off x="3028582" y="3424332"/>
              <a:ext cx="666389" cy="2"/>
            </a:xfrm>
            <a:prstGeom prst="line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185" name="Group"/>
            <p:cNvGrpSpPr/>
            <p:nvPr/>
          </p:nvGrpSpPr>
          <p:grpSpPr>
            <a:xfrm>
              <a:off x="-2" y="2515217"/>
              <a:ext cx="3030386" cy="1818231"/>
              <a:chOff x="0" y="0"/>
              <a:chExt cx="3030384" cy="1818230"/>
            </a:xfrm>
          </p:grpSpPr>
          <p:sp>
            <p:nvSpPr>
              <p:cNvPr id="1183" name="Rectangle"/>
              <p:cNvSpPr/>
              <p:nvPr/>
            </p:nvSpPr>
            <p:spPr>
              <a:xfrm>
                <a:off x="-1" y="-1"/>
                <a:ext cx="3030386" cy="1818232"/>
              </a:xfrm>
              <a:prstGeom prst="rect">
                <a:avLst/>
              </a:prstGeom>
              <a:gradFill flip="none" rotWithShape="1">
                <a:gsLst>
                  <a:gs pos="0">
                    <a:srgbClr val="AC50A0"/>
                  </a:gs>
                  <a:gs pos="50000">
                    <a:srgbClr val="A62598"/>
                  </a:gs>
                  <a:gs pos="100000">
                    <a:srgbClr val="981C8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4" name="legal considerations in design, marketing and customer service"/>
              <p:cNvSpPr txBox="1"/>
              <p:nvPr/>
            </p:nvSpPr>
            <p:spPr>
              <a:xfrm>
                <a:off x="0" y="351683"/>
                <a:ext cx="3030385" cy="1114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48490" tIns="148490" rIns="148490" bIns="148490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legal considerations in design, marketing and customer service</a:t>
                </a:r>
              </a:p>
            </p:txBody>
          </p:sp>
        </p:grpSp>
        <p:sp>
          <p:nvSpPr>
            <p:cNvPr id="1186" name="Line"/>
            <p:cNvSpPr/>
            <p:nvPr/>
          </p:nvSpPr>
          <p:spPr>
            <a:xfrm>
              <a:off x="6755951" y="3424332"/>
              <a:ext cx="666389" cy="2"/>
            </a:xfrm>
            <a:prstGeom prst="line">
              <a:avLst/>
            </a:prstGeom>
            <a:noFill/>
            <a:ln w="12700" cap="flat">
              <a:solidFill>
                <a:schemeClr val="accent6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189" name="Group"/>
            <p:cNvGrpSpPr/>
            <p:nvPr/>
          </p:nvGrpSpPr>
          <p:grpSpPr>
            <a:xfrm>
              <a:off x="3727369" y="2515217"/>
              <a:ext cx="3030386" cy="1818231"/>
              <a:chOff x="0" y="0"/>
              <a:chExt cx="3030384" cy="1818230"/>
            </a:xfrm>
          </p:grpSpPr>
          <p:sp>
            <p:nvSpPr>
              <p:cNvPr id="1187" name="Rectangle"/>
              <p:cNvSpPr/>
              <p:nvPr/>
            </p:nvSpPr>
            <p:spPr>
              <a:xfrm>
                <a:off x="-1" y="-1"/>
                <a:ext cx="3030386" cy="1818232"/>
              </a:xfrm>
              <a:prstGeom prst="rect">
                <a:avLst/>
              </a:prstGeom>
              <a:gradFill flip="none" rotWithShape="1">
                <a:gsLst>
                  <a:gs pos="0">
                    <a:srgbClr val="ED8255"/>
                  </a:gs>
                  <a:gs pos="50000">
                    <a:srgbClr val="F26E29"/>
                  </a:gs>
                  <a:gs pos="100000">
                    <a:srgbClr val="E05E1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8" name="Diagrams and graphs representing the market and highlighting opportunities"/>
              <p:cNvSpPr txBox="1"/>
              <p:nvPr/>
            </p:nvSpPr>
            <p:spPr>
              <a:xfrm>
                <a:off x="0" y="220238"/>
                <a:ext cx="3030385" cy="13777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48490" tIns="148490" rIns="148490" bIns="148490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Diagrams and graphs representing the market and highlighting opportunities </a:t>
                </a:r>
              </a:p>
            </p:txBody>
          </p:sp>
        </p:grpSp>
        <p:grpSp>
          <p:nvGrpSpPr>
            <p:cNvPr id="1192" name="Group"/>
            <p:cNvGrpSpPr/>
            <p:nvPr/>
          </p:nvGrpSpPr>
          <p:grpSpPr>
            <a:xfrm>
              <a:off x="7454739" y="2515217"/>
              <a:ext cx="3030386" cy="1818231"/>
              <a:chOff x="0" y="0"/>
              <a:chExt cx="3030384" cy="1818230"/>
            </a:xfrm>
          </p:grpSpPr>
          <p:sp>
            <p:nvSpPr>
              <p:cNvPr id="1190" name="Rectangle"/>
              <p:cNvSpPr/>
              <p:nvPr/>
            </p:nvSpPr>
            <p:spPr>
              <a:xfrm>
                <a:off x="-1" y="-1"/>
                <a:ext cx="3030386" cy="1818232"/>
              </a:xfrm>
              <a:prstGeom prst="rect">
                <a:avLst/>
              </a:prstGeom>
              <a:gradFill flip="none" rotWithShape="1">
                <a:gsLst>
                  <a:gs pos="0">
                    <a:srgbClr val="65B251"/>
                  </a:gs>
                  <a:gs pos="50000">
                    <a:srgbClr val="4BAD28"/>
                  </a:gs>
                  <a:gs pos="100000">
                    <a:srgbClr val="409E1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1" name="Trends in adaptivewear"/>
              <p:cNvSpPr txBox="1"/>
              <p:nvPr/>
            </p:nvSpPr>
            <p:spPr>
              <a:xfrm>
                <a:off x="0" y="614573"/>
                <a:ext cx="3030385" cy="5890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48490" tIns="148490" rIns="148490" bIns="148490" numCol="1" anchor="ctr">
                <a:spAutoFit/>
              </a:bodyPr>
              <a:lstStyle>
                <a:lvl1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Trends in adaptivewear </a:t>
                </a:r>
              </a:p>
            </p:txBody>
          </p:sp>
        </p:grpSp>
      </p:grpSp>
      <p:pic>
        <p:nvPicPr>
          <p:cNvPr id="1194" name="Picture 18" descr="Picture 18"/>
          <p:cNvPicPr>
            <a:picLocks noChangeAspect="1"/>
          </p:cNvPicPr>
          <p:nvPr/>
        </p:nvPicPr>
        <p:blipFill>
          <a:blip r:embed="rId3"/>
          <a:srcRect b="9"/>
          <a:stretch>
            <a:fillRect/>
          </a:stretch>
        </p:blipFill>
        <p:spPr>
          <a:xfrm>
            <a:off x="1608" y="5382881"/>
            <a:ext cx="1204482" cy="1469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4835"/>
                  <a:pt x="0" y="10800"/>
                </a:cubicBezTo>
                <a:cubicBezTo>
                  <a:pt x="0" y="16765"/>
                  <a:pt x="4833" y="21600"/>
                  <a:pt x="10796" y="21600"/>
                </a:cubicBezTo>
                <a:cubicBezTo>
                  <a:pt x="16761" y="21600"/>
                  <a:pt x="21600" y="16765"/>
                  <a:pt x="21600" y="10800"/>
                </a:cubicBezTo>
                <a:cubicBezTo>
                  <a:pt x="21600" y="4835"/>
                  <a:pt x="16761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                         Products and Services </a:t>
            </a:r>
          </a:p>
        </p:txBody>
      </p:sp>
      <p:grpSp>
        <p:nvGrpSpPr>
          <p:cNvPr id="1207" name="Content Placeholder 2"/>
          <p:cNvGrpSpPr/>
          <p:nvPr/>
        </p:nvGrpSpPr>
        <p:grpSpPr>
          <a:xfrm>
            <a:off x="-68869" y="3051630"/>
            <a:ext cx="12142832" cy="2157371"/>
            <a:chOff x="0" y="0"/>
            <a:chExt cx="12142831" cy="2157369"/>
          </a:xfrm>
        </p:grpSpPr>
        <p:sp>
          <p:nvSpPr>
            <p:cNvPr id="1197" name="Square"/>
            <p:cNvSpPr/>
            <p:nvPr/>
          </p:nvSpPr>
          <p:spPr>
            <a:xfrm>
              <a:off x="585837" y="0"/>
              <a:ext cx="958646" cy="958645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198" name="Sketches, designs, and samples"/>
            <p:cNvSpPr txBox="1"/>
            <p:nvPr/>
          </p:nvSpPr>
          <p:spPr>
            <a:xfrm>
              <a:off x="0" y="1331869"/>
              <a:ext cx="2130322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88950">
                <a:spcBef>
                  <a:spcPts val="400"/>
                </a:spcBef>
                <a:defRPr sz="1100"/>
              </a:lvl1pPr>
            </a:lstStyle>
            <a:p>
              <a:r>
                <a:t>Sketches, designs, and samples</a:t>
              </a:r>
            </a:p>
          </p:txBody>
        </p:sp>
        <p:sp>
          <p:nvSpPr>
            <p:cNvPr id="1199" name="Square"/>
            <p:cNvSpPr/>
            <p:nvPr/>
          </p:nvSpPr>
          <p:spPr>
            <a:xfrm>
              <a:off x="3088964" y="0"/>
              <a:ext cx="958647" cy="958645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00" name="cost and spec sheets that clearly outline inventory investment"/>
            <p:cNvSpPr txBox="1"/>
            <p:nvPr/>
          </p:nvSpPr>
          <p:spPr>
            <a:xfrm>
              <a:off x="2503126" y="1331869"/>
              <a:ext cx="2130323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88950">
                <a:spcBef>
                  <a:spcPts val="400"/>
                </a:spcBef>
                <a:defRPr sz="1100"/>
              </a:lvl1pPr>
            </a:lstStyle>
            <a:p>
              <a:r>
                <a:t>cost and spec sheets that clearly outline inventory investment</a:t>
              </a:r>
            </a:p>
          </p:txBody>
        </p:sp>
        <p:sp>
          <p:nvSpPr>
            <p:cNvPr id="1201" name="Square"/>
            <p:cNvSpPr/>
            <p:nvPr/>
          </p:nvSpPr>
          <p:spPr>
            <a:xfrm>
              <a:off x="5592093" y="0"/>
              <a:ext cx="958646" cy="958645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02" name="are essential elements in the development of plans 15 for design and production."/>
            <p:cNvSpPr txBox="1"/>
            <p:nvPr/>
          </p:nvSpPr>
          <p:spPr>
            <a:xfrm>
              <a:off x="5006255" y="1331869"/>
              <a:ext cx="2130323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88950">
                <a:spcBef>
                  <a:spcPts val="400"/>
                </a:spcBef>
                <a:defRPr sz="1100"/>
              </a:lvl1pPr>
            </a:lstStyle>
            <a:p>
              <a:r>
                <a:t>are essential elements in the development of plans 15 for design and production. </a:t>
              </a:r>
            </a:p>
          </p:txBody>
        </p:sp>
        <p:sp>
          <p:nvSpPr>
            <p:cNvPr id="1203" name="Square"/>
            <p:cNvSpPr/>
            <p:nvPr/>
          </p:nvSpPr>
          <p:spPr>
            <a:xfrm>
              <a:off x="8095220" y="0"/>
              <a:ext cx="958646" cy="958645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04" name="Related technology, fabric considerations, 16 and textile development should accompany these, and the role and ac17 cessibility of customer service,"/>
            <p:cNvSpPr txBox="1"/>
            <p:nvPr/>
          </p:nvSpPr>
          <p:spPr>
            <a:xfrm>
              <a:off x="7509383" y="1331869"/>
              <a:ext cx="2130322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88950">
                <a:spcBef>
                  <a:spcPts val="400"/>
                </a:spcBef>
                <a:defRPr sz="1100"/>
              </a:lvl1pPr>
            </a:lstStyle>
            <a:p>
              <a:r>
                <a:t>Related technology, fabric considerations, 16 and textile development should accompany these, and the role and ac17 cessibility of customer service, </a:t>
              </a:r>
            </a:p>
          </p:txBody>
        </p:sp>
        <p:sp>
          <p:nvSpPr>
            <p:cNvPr id="1205" name="Square"/>
            <p:cNvSpPr/>
            <p:nvPr/>
          </p:nvSpPr>
          <p:spPr>
            <a:xfrm>
              <a:off x="10598349" y="0"/>
              <a:ext cx="958646" cy="958645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06" name="the location of leased / franchise de18 partments, and consultants should also be included"/>
            <p:cNvSpPr txBox="1"/>
            <p:nvPr/>
          </p:nvSpPr>
          <p:spPr>
            <a:xfrm>
              <a:off x="10012511" y="1331869"/>
              <a:ext cx="2130322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88950">
                <a:spcBef>
                  <a:spcPts val="400"/>
                </a:spcBef>
                <a:defRPr sz="1100"/>
              </a:lvl1pPr>
            </a:lstStyle>
            <a:p>
              <a:r>
                <a:t>the location of leased / franchise de18 partments, and consultants should also be included</a:t>
              </a:r>
            </a:p>
          </p:txBody>
        </p:sp>
      </p:grpSp>
      <p:pic>
        <p:nvPicPr>
          <p:cNvPr id="1208" name="Picture 70" descr="Picture 70"/>
          <p:cNvPicPr>
            <a:picLocks noChangeAspect="1"/>
          </p:cNvPicPr>
          <p:nvPr/>
        </p:nvPicPr>
        <p:blipFill>
          <a:blip r:embed="rId7"/>
          <a:srcRect r="1"/>
          <a:stretch>
            <a:fillRect/>
          </a:stretch>
        </p:blipFill>
        <p:spPr>
          <a:xfrm>
            <a:off x="1609" y="5296618"/>
            <a:ext cx="1276351" cy="1555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Rectangle 7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1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defTabSz="877822">
              <a:defRPr sz="4800"/>
            </a:lvl1pPr>
          </a:lstStyle>
          <a:p>
            <a:r>
              <a:t>               Strategy and Implementation </a:t>
            </a:r>
          </a:p>
        </p:txBody>
      </p:sp>
      <p:grpSp>
        <p:nvGrpSpPr>
          <p:cNvPr id="1214" name="sketch line"/>
          <p:cNvGrpSpPr/>
          <p:nvPr/>
        </p:nvGrpSpPr>
        <p:grpSpPr>
          <a:xfrm>
            <a:off x="668511" y="1653251"/>
            <a:ext cx="10855260" cy="61125"/>
            <a:chOff x="0" y="0"/>
            <a:chExt cx="10855258" cy="61123"/>
          </a:xfrm>
        </p:grpSpPr>
        <p:sp>
          <p:nvSpPr>
            <p:cNvPr id="1212" name="Shape"/>
            <p:cNvSpPr/>
            <p:nvPr/>
          </p:nvSpPr>
          <p:spPr>
            <a:xfrm>
              <a:off x="0" y="0"/>
              <a:ext cx="10854455" cy="5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313" extrusionOk="0">
                  <a:moveTo>
                    <a:pt x="0" y="6302"/>
                  </a:moveTo>
                  <a:cubicBezTo>
                    <a:pt x="532" y="10296"/>
                    <a:pt x="827" y="802"/>
                    <a:pt x="1134" y="6302"/>
                  </a:cubicBezTo>
                  <a:cubicBezTo>
                    <a:pt x="1442" y="11802"/>
                    <a:pt x="1531" y="5687"/>
                    <a:pt x="1836" y="6302"/>
                  </a:cubicBezTo>
                  <a:cubicBezTo>
                    <a:pt x="2141" y="6917"/>
                    <a:pt x="2785" y="6264"/>
                    <a:pt x="3618" y="6302"/>
                  </a:cubicBezTo>
                  <a:cubicBezTo>
                    <a:pt x="4451" y="6340"/>
                    <a:pt x="4269" y="7734"/>
                    <a:pt x="4752" y="6302"/>
                  </a:cubicBezTo>
                  <a:cubicBezTo>
                    <a:pt x="5235" y="4870"/>
                    <a:pt x="5559" y="11132"/>
                    <a:pt x="5886" y="6302"/>
                  </a:cubicBezTo>
                  <a:cubicBezTo>
                    <a:pt x="6213" y="1472"/>
                    <a:pt x="7123" y="11267"/>
                    <a:pt x="7668" y="6302"/>
                  </a:cubicBezTo>
                  <a:cubicBezTo>
                    <a:pt x="8213" y="1337"/>
                    <a:pt x="8378" y="9493"/>
                    <a:pt x="8586" y="6302"/>
                  </a:cubicBezTo>
                  <a:cubicBezTo>
                    <a:pt x="8794" y="3111"/>
                    <a:pt x="9477" y="1803"/>
                    <a:pt x="10368" y="6302"/>
                  </a:cubicBezTo>
                  <a:cubicBezTo>
                    <a:pt x="11258" y="10801"/>
                    <a:pt x="11328" y="5442"/>
                    <a:pt x="12150" y="6302"/>
                  </a:cubicBezTo>
                  <a:cubicBezTo>
                    <a:pt x="12971" y="7162"/>
                    <a:pt x="12846" y="4963"/>
                    <a:pt x="13499" y="6302"/>
                  </a:cubicBezTo>
                  <a:cubicBezTo>
                    <a:pt x="14153" y="7641"/>
                    <a:pt x="14809" y="1643"/>
                    <a:pt x="15281" y="6302"/>
                  </a:cubicBezTo>
                  <a:cubicBezTo>
                    <a:pt x="15753" y="10961"/>
                    <a:pt x="16125" y="-64"/>
                    <a:pt x="16415" y="6302"/>
                  </a:cubicBezTo>
                  <a:cubicBezTo>
                    <a:pt x="16706" y="12668"/>
                    <a:pt x="17019" y="12966"/>
                    <a:pt x="17549" y="6302"/>
                  </a:cubicBezTo>
                  <a:cubicBezTo>
                    <a:pt x="18079" y="-362"/>
                    <a:pt x="18728" y="16231"/>
                    <a:pt x="19115" y="6302"/>
                  </a:cubicBezTo>
                  <a:cubicBezTo>
                    <a:pt x="19502" y="-3627"/>
                    <a:pt x="19913" y="-424"/>
                    <a:pt x="20249" y="6302"/>
                  </a:cubicBezTo>
                  <a:cubicBezTo>
                    <a:pt x="20586" y="13028"/>
                    <a:pt x="21285" y="6484"/>
                    <a:pt x="21599" y="6302"/>
                  </a:cubicBezTo>
                  <a:cubicBezTo>
                    <a:pt x="21598" y="8573"/>
                    <a:pt x="21599" y="9997"/>
                    <a:pt x="21599" y="11080"/>
                  </a:cubicBezTo>
                  <a:cubicBezTo>
                    <a:pt x="21110" y="12640"/>
                    <a:pt x="20583" y="12131"/>
                    <a:pt x="20033" y="11080"/>
                  </a:cubicBezTo>
                  <a:cubicBezTo>
                    <a:pt x="19483" y="10031"/>
                    <a:pt x="19588" y="7233"/>
                    <a:pt x="19331" y="11080"/>
                  </a:cubicBezTo>
                  <a:cubicBezTo>
                    <a:pt x="19074" y="14928"/>
                    <a:pt x="18665" y="6792"/>
                    <a:pt x="18413" y="11080"/>
                  </a:cubicBezTo>
                  <a:cubicBezTo>
                    <a:pt x="18161" y="15369"/>
                    <a:pt x="17075" y="5021"/>
                    <a:pt x="16631" y="11080"/>
                  </a:cubicBezTo>
                  <a:cubicBezTo>
                    <a:pt x="16187" y="17140"/>
                    <a:pt x="15727" y="13215"/>
                    <a:pt x="15281" y="11080"/>
                  </a:cubicBezTo>
                  <a:cubicBezTo>
                    <a:pt x="14836" y="8946"/>
                    <a:pt x="14797" y="13385"/>
                    <a:pt x="14363" y="11080"/>
                  </a:cubicBezTo>
                  <a:cubicBezTo>
                    <a:pt x="13929" y="8776"/>
                    <a:pt x="13294" y="11263"/>
                    <a:pt x="13014" y="11080"/>
                  </a:cubicBezTo>
                  <a:cubicBezTo>
                    <a:pt x="12733" y="10899"/>
                    <a:pt x="12561" y="14929"/>
                    <a:pt x="12312" y="11080"/>
                  </a:cubicBezTo>
                  <a:cubicBezTo>
                    <a:pt x="12062" y="7232"/>
                    <a:pt x="11835" y="9457"/>
                    <a:pt x="11610" y="11080"/>
                  </a:cubicBezTo>
                  <a:cubicBezTo>
                    <a:pt x="11385" y="12704"/>
                    <a:pt x="10910" y="8545"/>
                    <a:pt x="10260" y="11080"/>
                  </a:cubicBezTo>
                  <a:cubicBezTo>
                    <a:pt x="9610" y="13616"/>
                    <a:pt x="9634" y="13962"/>
                    <a:pt x="9342" y="11080"/>
                  </a:cubicBezTo>
                  <a:cubicBezTo>
                    <a:pt x="9049" y="8199"/>
                    <a:pt x="8115" y="8134"/>
                    <a:pt x="7776" y="11080"/>
                  </a:cubicBezTo>
                  <a:cubicBezTo>
                    <a:pt x="7437" y="14027"/>
                    <a:pt x="7041" y="11954"/>
                    <a:pt x="6858" y="11080"/>
                  </a:cubicBezTo>
                  <a:cubicBezTo>
                    <a:pt x="6674" y="10207"/>
                    <a:pt x="5951" y="4188"/>
                    <a:pt x="5292" y="11080"/>
                  </a:cubicBezTo>
                  <a:cubicBezTo>
                    <a:pt x="4633" y="17973"/>
                    <a:pt x="4831" y="8812"/>
                    <a:pt x="4590" y="11080"/>
                  </a:cubicBezTo>
                  <a:cubicBezTo>
                    <a:pt x="4349" y="13349"/>
                    <a:pt x="3423" y="7273"/>
                    <a:pt x="3024" y="11080"/>
                  </a:cubicBezTo>
                  <a:cubicBezTo>
                    <a:pt x="2626" y="14888"/>
                    <a:pt x="2323" y="10754"/>
                    <a:pt x="2106" y="11080"/>
                  </a:cubicBezTo>
                  <a:cubicBezTo>
                    <a:pt x="1889" y="11407"/>
                    <a:pt x="1553" y="14519"/>
                    <a:pt x="1404" y="11080"/>
                  </a:cubicBezTo>
                  <a:cubicBezTo>
                    <a:pt x="1255" y="7642"/>
                    <a:pt x="430" y="14155"/>
                    <a:pt x="0" y="11080"/>
                  </a:cubicBezTo>
                  <a:cubicBezTo>
                    <a:pt x="0" y="9255"/>
                    <a:pt x="-1" y="8329"/>
                    <a:pt x="0" y="630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3" name="Shape"/>
            <p:cNvSpPr/>
            <p:nvPr/>
          </p:nvSpPr>
          <p:spPr>
            <a:xfrm>
              <a:off x="459" y="2667"/>
              <a:ext cx="10854801" cy="58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108" extrusionOk="0">
                  <a:moveTo>
                    <a:pt x="0" y="4811"/>
                  </a:moveTo>
                  <a:cubicBezTo>
                    <a:pt x="293" y="533"/>
                    <a:pt x="692" y="3737"/>
                    <a:pt x="918" y="4811"/>
                  </a:cubicBezTo>
                  <a:cubicBezTo>
                    <a:pt x="1144" y="5885"/>
                    <a:pt x="1609" y="9256"/>
                    <a:pt x="2268" y="4811"/>
                  </a:cubicBezTo>
                  <a:cubicBezTo>
                    <a:pt x="2927" y="366"/>
                    <a:pt x="3239" y="6094"/>
                    <a:pt x="3834" y="4811"/>
                  </a:cubicBezTo>
                  <a:cubicBezTo>
                    <a:pt x="4429" y="3528"/>
                    <a:pt x="4254" y="4086"/>
                    <a:pt x="4536" y="4811"/>
                  </a:cubicBezTo>
                  <a:cubicBezTo>
                    <a:pt x="4818" y="5536"/>
                    <a:pt x="4889" y="6983"/>
                    <a:pt x="5238" y="4811"/>
                  </a:cubicBezTo>
                  <a:cubicBezTo>
                    <a:pt x="5587" y="2639"/>
                    <a:pt x="6391" y="-4833"/>
                    <a:pt x="7020" y="4811"/>
                  </a:cubicBezTo>
                  <a:cubicBezTo>
                    <a:pt x="7649" y="14455"/>
                    <a:pt x="8077" y="9754"/>
                    <a:pt x="8370" y="4811"/>
                  </a:cubicBezTo>
                  <a:cubicBezTo>
                    <a:pt x="8662" y="-132"/>
                    <a:pt x="8905" y="2155"/>
                    <a:pt x="9072" y="4811"/>
                  </a:cubicBezTo>
                  <a:cubicBezTo>
                    <a:pt x="9239" y="7467"/>
                    <a:pt x="10033" y="3450"/>
                    <a:pt x="10422" y="4811"/>
                  </a:cubicBezTo>
                  <a:cubicBezTo>
                    <a:pt x="10810" y="6172"/>
                    <a:pt x="11827" y="891"/>
                    <a:pt x="12203" y="4811"/>
                  </a:cubicBezTo>
                  <a:cubicBezTo>
                    <a:pt x="12580" y="8730"/>
                    <a:pt x="12903" y="10694"/>
                    <a:pt x="13337" y="4811"/>
                  </a:cubicBezTo>
                  <a:cubicBezTo>
                    <a:pt x="13772" y="-1072"/>
                    <a:pt x="13912" y="1412"/>
                    <a:pt x="14471" y="4811"/>
                  </a:cubicBezTo>
                  <a:cubicBezTo>
                    <a:pt x="15030" y="8210"/>
                    <a:pt x="15292" y="-2580"/>
                    <a:pt x="15821" y="4811"/>
                  </a:cubicBezTo>
                  <a:cubicBezTo>
                    <a:pt x="16351" y="12202"/>
                    <a:pt x="16901" y="2458"/>
                    <a:pt x="17387" y="4811"/>
                  </a:cubicBezTo>
                  <a:cubicBezTo>
                    <a:pt x="17873" y="7163"/>
                    <a:pt x="18291" y="1694"/>
                    <a:pt x="18953" y="4811"/>
                  </a:cubicBezTo>
                  <a:cubicBezTo>
                    <a:pt x="19615" y="7928"/>
                    <a:pt x="20491" y="6489"/>
                    <a:pt x="21599" y="4811"/>
                  </a:cubicBezTo>
                  <a:cubicBezTo>
                    <a:pt x="21600" y="5809"/>
                    <a:pt x="21600" y="6880"/>
                    <a:pt x="21599" y="8912"/>
                  </a:cubicBezTo>
                  <a:cubicBezTo>
                    <a:pt x="21276" y="11207"/>
                    <a:pt x="21042" y="11444"/>
                    <a:pt x="20681" y="8912"/>
                  </a:cubicBezTo>
                  <a:cubicBezTo>
                    <a:pt x="20319" y="6380"/>
                    <a:pt x="19574" y="1057"/>
                    <a:pt x="18899" y="8912"/>
                  </a:cubicBezTo>
                  <a:cubicBezTo>
                    <a:pt x="18224" y="16767"/>
                    <a:pt x="18147" y="11698"/>
                    <a:pt x="17549" y="8912"/>
                  </a:cubicBezTo>
                  <a:cubicBezTo>
                    <a:pt x="16951" y="6126"/>
                    <a:pt x="17193" y="6265"/>
                    <a:pt x="16847" y="8912"/>
                  </a:cubicBezTo>
                  <a:cubicBezTo>
                    <a:pt x="16501" y="11559"/>
                    <a:pt x="15915" y="9052"/>
                    <a:pt x="15497" y="8912"/>
                  </a:cubicBezTo>
                  <a:cubicBezTo>
                    <a:pt x="15079" y="8771"/>
                    <a:pt x="14751" y="9613"/>
                    <a:pt x="14363" y="8912"/>
                  </a:cubicBezTo>
                  <a:cubicBezTo>
                    <a:pt x="13976" y="8210"/>
                    <a:pt x="13727" y="8135"/>
                    <a:pt x="13229" y="8912"/>
                  </a:cubicBezTo>
                  <a:cubicBezTo>
                    <a:pt x="12732" y="9689"/>
                    <a:pt x="12446" y="13472"/>
                    <a:pt x="12095" y="8912"/>
                  </a:cubicBezTo>
                  <a:cubicBezTo>
                    <a:pt x="11745" y="4351"/>
                    <a:pt x="11189" y="5531"/>
                    <a:pt x="10962" y="8912"/>
                  </a:cubicBezTo>
                  <a:cubicBezTo>
                    <a:pt x="10734" y="12292"/>
                    <a:pt x="10022" y="10827"/>
                    <a:pt x="9396" y="8912"/>
                  </a:cubicBezTo>
                  <a:cubicBezTo>
                    <a:pt x="8769" y="6996"/>
                    <a:pt x="8436" y="14128"/>
                    <a:pt x="8046" y="8912"/>
                  </a:cubicBezTo>
                  <a:cubicBezTo>
                    <a:pt x="7656" y="3695"/>
                    <a:pt x="7599" y="12583"/>
                    <a:pt x="7344" y="8912"/>
                  </a:cubicBezTo>
                  <a:cubicBezTo>
                    <a:pt x="7088" y="5241"/>
                    <a:pt x="6498" y="14273"/>
                    <a:pt x="6210" y="8912"/>
                  </a:cubicBezTo>
                  <a:cubicBezTo>
                    <a:pt x="5921" y="3551"/>
                    <a:pt x="5413" y="13035"/>
                    <a:pt x="4644" y="8912"/>
                  </a:cubicBezTo>
                  <a:cubicBezTo>
                    <a:pt x="3875" y="4789"/>
                    <a:pt x="4174" y="6106"/>
                    <a:pt x="3726" y="8912"/>
                  </a:cubicBezTo>
                  <a:cubicBezTo>
                    <a:pt x="3279" y="11718"/>
                    <a:pt x="2553" y="14987"/>
                    <a:pt x="1944" y="8912"/>
                  </a:cubicBezTo>
                  <a:cubicBezTo>
                    <a:pt x="1336" y="2837"/>
                    <a:pt x="813" y="1946"/>
                    <a:pt x="0" y="8912"/>
                  </a:cubicBezTo>
                  <a:cubicBezTo>
                    <a:pt x="0" y="6934"/>
                    <a:pt x="1" y="5811"/>
                    <a:pt x="0" y="4811"/>
                  </a:cubicBezTo>
                  <a:close/>
                </a:path>
              </a:pathLst>
            </a:custGeom>
            <a:noFill/>
            <a:ln w="4127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1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974009" y="1929384"/>
            <a:ext cx="9379792" cy="4251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000"/>
            </a:pPr>
            <a:r>
              <a:t>Marketing goals with sensitivity to diversity, sustainability, budgeting and accessibility as it applies to the disability consumer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Advertising and promotion</a:t>
            </a:r>
            <a:endParaRPr sz="240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Collaborations with people with disabilities</a:t>
            </a:r>
            <a:endParaRPr sz="240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Disability trade shows and publications</a:t>
            </a:r>
            <a:endParaRPr sz="240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Medical industry as a resource</a:t>
            </a:r>
            <a:endParaRPr sz="240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Social media platforms that support disability advocacy</a:t>
            </a:r>
            <a:endParaRPr sz="240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Schools and workplace applications </a:t>
            </a:r>
            <a:endParaRPr sz="240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Adaptivewear paradigm shift</a:t>
            </a:r>
            <a:endParaRPr sz="240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Financial goals reflective of the disability consumer market spending </a:t>
            </a:r>
            <a:endParaRPr sz="240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Adaptivewear product life cycle</a:t>
            </a:r>
            <a:endParaRPr sz="240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Considerations in retail pricing as it relates to disposable income</a:t>
            </a:r>
            <a:endParaRPr sz="240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000"/>
            </a:pPr>
            <a:r>
              <a:t>Loyalty programs </a:t>
            </a:r>
          </a:p>
        </p:txBody>
      </p:sp>
      <p:pic>
        <p:nvPicPr>
          <p:cNvPr id="121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2" y="5537199"/>
            <a:ext cx="1087784" cy="13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2" y="0"/>
                  <a:pt x="0" y="4835"/>
                  <a:pt x="0" y="10800"/>
                </a:cubicBezTo>
                <a:cubicBezTo>
                  <a:pt x="0" y="16765"/>
                  <a:pt x="4832" y="21600"/>
                  <a:pt x="10796" y="21600"/>
                </a:cubicBezTo>
                <a:cubicBezTo>
                  <a:pt x="16760" y="21600"/>
                  <a:pt x="21600" y="16765"/>
                  <a:pt x="21600" y="10800"/>
                </a:cubicBezTo>
                <a:cubicBezTo>
                  <a:pt x="21600" y="4835"/>
                  <a:pt x="16760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023" y="3177875"/>
            <a:ext cx="3647694" cy="3242574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grpSp>
        <p:nvGrpSpPr>
          <p:cNvPr id="228" name="Picture 2"/>
          <p:cNvGrpSpPr/>
          <p:nvPr/>
        </p:nvGrpSpPr>
        <p:grpSpPr>
          <a:xfrm>
            <a:off x="474302" y="833025"/>
            <a:ext cx="3038826" cy="3663722"/>
            <a:chOff x="0" y="0"/>
            <a:chExt cx="3038824" cy="3663720"/>
          </a:xfrm>
        </p:grpSpPr>
        <p:sp>
          <p:nvSpPr>
            <p:cNvPr id="226" name="Rectangle"/>
            <p:cNvSpPr/>
            <p:nvPr/>
          </p:nvSpPr>
          <p:spPr>
            <a:xfrm>
              <a:off x="0" y="0"/>
              <a:ext cx="3038826" cy="366372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27" name="image12.png" descr="image1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38825" cy="3663722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pic>
        <p:nvPicPr>
          <p:cNvPr id="229" name="Picture 3" descr="Picture 3"/>
          <p:cNvPicPr>
            <a:picLocks noChangeAspect="1"/>
          </p:cNvPicPr>
          <p:nvPr/>
        </p:nvPicPr>
        <p:blipFill>
          <a:blip r:embed="rId4"/>
          <a:srcRect r="7" b="12"/>
          <a:stretch>
            <a:fillRect/>
          </a:stretch>
        </p:blipFill>
        <p:spPr>
          <a:xfrm>
            <a:off x="1609" y="5440391"/>
            <a:ext cx="1161258" cy="1411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8"/>
                  <a:pt x="0" y="10803"/>
                </a:cubicBezTo>
                <a:cubicBezTo>
                  <a:pt x="0" y="16768"/>
                  <a:pt x="4835" y="21600"/>
                  <a:pt x="10800" y="21600"/>
                </a:cubicBezTo>
                <a:cubicBezTo>
                  <a:pt x="16765" y="21600"/>
                  <a:pt x="21600" y="16768"/>
                  <a:pt x="21600" y="10803"/>
                </a:cubicBezTo>
                <a:cubicBezTo>
                  <a:pt x="21600" y="4838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0" name="TextBox 4"/>
          <p:cNvSpPr txBox="1"/>
          <p:nvPr/>
        </p:nvSpPr>
        <p:spPr>
          <a:xfrm>
            <a:off x="4021091" y="-347542"/>
            <a:ext cx="8348606" cy="749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200"/>
            </a:pPr>
            <a:endParaRPr/>
          </a:p>
          <a:p>
            <a:pPr>
              <a:defRPr sz="3200"/>
            </a:pPr>
            <a:r>
              <a:t>RUNWAY OR DREAMS | GAMUT MGT</a:t>
            </a:r>
          </a:p>
          <a:p>
            <a:pPr>
              <a:defRPr sz="3200"/>
            </a:pPr>
            <a:endParaRPr/>
          </a:p>
          <a:p>
            <a:pPr>
              <a:defRPr sz="2800"/>
            </a:pPr>
            <a:r>
              <a:t> 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 Adaptivewear Advocacy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 Innovation in Design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 Resource for Education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 Apparel Industry Entrepreneur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 Charitable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 Category creator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 Fashion designer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 Change innovator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  Empowerment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  Non-profit 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endParaRPr/>
          </a:p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Picture 5" descr="Picture 5"/>
          <p:cNvPicPr>
            <a:picLocks noChangeAspect="1"/>
          </p:cNvPicPr>
          <p:nvPr/>
        </p:nvPicPr>
        <p:blipFill>
          <a:blip r:embed="rId2"/>
          <a:srcRect r="9085" b="2327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1219" name="Rectangle 9"/>
          <p:cNvSpPr/>
          <p:nvPr/>
        </p:nvSpPr>
        <p:spPr>
          <a:xfrm>
            <a:off x="-2" y="0"/>
            <a:ext cx="12196806" cy="6858000"/>
          </a:xfrm>
          <a:prstGeom prst="rect">
            <a:avLst/>
          </a:prstGeom>
          <a:gradFill>
            <a:gsLst>
              <a:gs pos="28000">
                <a:srgbClr val="E8E8E8">
                  <a:alpha val="84000"/>
                </a:srgbClr>
              </a:gs>
              <a:gs pos="74000">
                <a:srgbClr val="FFFFFF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20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66130"/>
          </a:xfrm>
          <a:prstGeom prst="rect">
            <a:avLst/>
          </a:prstGeom>
        </p:spPr>
        <p:txBody>
          <a:bodyPr/>
          <a:lstStyle/>
          <a:p>
            <a:r>
              <a:t>                         Sustainability Plan </a:t>
            </a:r>
          </a:p>
        </p:txBody>
      </p:sp>
      <p:grpSp>
        <p:nvGrpSpPr>
          <p:cNvPr id="1235" name="Content Placeholder 2"/>
          <p:cNvGrpSpPr/>
          <p:nvPr/>
        </p:nvGrpSpPr>
        <p:grpSpPr>
          <a:xfrm>
            <a:off x="1442047" y="1121687"/>
            <a:ext cx="10587490" cy="4542132"/>
            <a:chOff x="0" y="0"/>
            <a:chExt cx="10587489" cy="4542130"/>
          </a:xfrm>
        </p:grpSpPr>
        <p:sp>
          <p:nvSpPr>
            <p:cNvPr id="1221" name="Line"/>
            <p:cNvSpPr/>
            <p:nvPr/>
          </p:nvSpPr>
          <p:spPr>
            <a:xfrm>
              <a:off x="-1" y="-1"/>
              <a:ext cx="10587490" cy="1"/>
            </a:xfrm>
            <a:prstGeom prst="line">
              <a:avLst/>
            </a:prstGeom>
            <a:solidFill>
              <a:schemeClr val="accent2"/>
            </a:solidFill>
            <a:ln w="190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22" name="Environmental awareness"/>
            <p:cNvSpPr txBox="1"/>
            <p:nvPr/>
          </p:nvSpPr>
          <p:spPr>
            <a:xfrm>
              <a:off x="-1" y="-1"/>
              <a:ext cx="10587490" cy="665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0489" tIns="110489" rIns="110489" bIns="110489" numCol="1" anchor="t">
              <a:spAutoFit/>
            </a:bodyPr>
            <a:lstStyle>
              <a:lvl1pPr defTabSz="1289050">
                <a:lnSpc>
                  <a:spcPct val="90000"/>
                </a:lnSpc>
                <a:spcBef>
                  <a:spcPts val="1200"/>
                </a:spcBef>
                <a:defRPr sz="2900"/>
              </a:lvl1pPr>
            </a:lstStyle>
            <a:p>
              <a:r>
                <a:t>Environmental awareness </a:t>
              </a:r>
            </a:p>
          </p:txBody>
        </p:sp>
        <p:sp>
          <p:nvSpPr>
            <p:cNvPr id="1223" name="Line"/>
            <p:cNvSpPr/>
            <p:nvPr/>
          </p:nvSpPr>
          <p:spPr>
            <a:xfrm>
              <a:off x="-1" y="646107"/>
              <a:ext cx="10587490" cy="2"/>
            </a:xfrm>
            <a:prstGeom prst="line">
              <a:avLst/>
            </a:prstGeom>
            <a:solidFill>
              <a:schemeClr val="accent3"/>
            </a:solidFill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24" name="Labor standards"/>
            <p:cNvSpPr txBox="1"/>
            <p:nvPr/>
          </p:nvSpPr>
          <p:spPr>
            <a:xfrm>
              <a:off x="-1" y="646107"/>
              <a:ext cx="10587490" cy="665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0489" tIns="110489" rIns="110489" bIns="110489" numCol="1" anchor="t">
              <a:spAutoFit/>
            </a:bodyPr>
            <a:lstStyle>
              <a:lvl1pPr defTabSz="1289050">
                <a:lnSpc>
                  <a:spcPct val="90000"/>
                </a:lnSpc>
                <a:spcBef>
                  <a:spcPts val="1200"/>
                </a:spcBef>
                <a:defRPr sz="2900"/>
              </a:lvl1pPr>
            </a:lstStyle>
            <a:p>
              <a:r>
                <a:t>Labor standards</a:t>
              </a:r>
            </a:p>
          </p:txBody>
        </p:sp>
        <p:sp>
          <p:nvSpPr>
            <p:cNvPr id="1225" name="Line"/>
            <p:cNvSpPr/>
            <p:nvPr/>
          </p:nvSpPr>
          <p:spPr>
            <a:xfrm>
              <a:off x="-1" y="1292216"/>
              <a:ext cx="10587490" cy="2"/>
            </a:xfrm>
            <a:prstGeom prst="line">
              <a:avLst/>
            </a:prstGeom>
            <a:solidFill>
              <a:schemeClr val="accent4"/>
            </a:solidFill>
            <a:ln w="190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26" name="Recycling/upcycling"/>
            <p:cNvSpPr txBox="1"/>
            <p:nvPr/>
          </p:nvSpPr>
          <p:spPr>
            <a:xfrm>
              <a:off x="-1" y="1292216"/>
              <a:ext cx="10587490" cy="665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0489" tIns="110489" rIns="110489" bIns="110489" numCol="1" anchor="t">
              <a:spAutoFit/>
            </a:bodyPr>
            <a:lstStyle>
              <a:lvl1pPr defTabSz="1289050">
                <a:lnSpc>
                  <a:spcPct val="90000"/>
                </a:lnSpc>
                <a:spcBef>
                  <a:spcPts val="1200"/>
                </a:spcBef>
                <a:defRPr sz="2900"/>
              </a:lvl1pPr>
            </a:lstStyle>
            <a:p>
              <a:r>
                <a:t>Recycling/upcycling</a:t>
              </a:r>
            </a:p>
          </p:txBody>
        </p:sp>
        <p:sp>
          <p:nvSpPr>
            <p:cNvPr id="1227" name="Line"/>
            <p:cNvSpPr/>
            <p:nvPr/>
          </p:nvSpPr>
          <p:spPr>
            <a:xfrm>
              <a:off x="-1" y="1938325"/>
              <a:ext cx="10587490" cy="2"/>
            </a:xfrm>
            <a:prstGeom prst="line">
              <a:avLst/>
            </a:prstGeom>
            <a:solidFill>
              <a:schemeClr val="accent5"/>
            </a:solidFill>
            <a:ln w="19050" cap="flat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28" name="Technology"/>
            <p:cNvSpPr txBox="1"/>
            <p:nvPr/>
          </p:nvSpPr>
          <p:spPr>
            <a:xfrm>
              <a:off x="-1" y="1938325"/>
              <a:ext cx="10587490" cy="665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0489" tIns="110489" rIns="110489" bIns="110489" numCol="1" anchor="t">
              <a:spAutoFit/>
            </a:bodyPr>
            <a:lstStyle>
              <a:lvl1pPr defTabSz="1289050">
                <a:lnSpc>
                  <a:spcPct val="90000"/>
                </a:lnSpc>
                <a:spcBef>
                  <a:spcPts val="1200"/>
                </a:spcBef>
                <a:defRPr sz="2900"/>
              </a:lvl1pPr>
            </a:lstStyle>
            <a:p>
              <a:r>
                <a:t>Technology</a:t>
              </a:r>
            </a:p>
          </p:txBody>
        </p:sp>
        <p:sp>
          <p:nvSpPr>
            <p:cNvPr id="1229" name="Line"/>
            <p:cNvSpPr/>
            <p:nvPr/>
          </p:nvSpPr>
          <p:spPr>
            <a:xfrm>
              <a:off x="-1" y="2584434"/>
              <a:ext cx="10587490" cy="2"/>
            </a:xfrm>
            <a:prstGeom prst="line">
              <a:avLst/>
            </a:prstGeom>
            <a:solidFill>
              <a:schemeClr val="accent6"/>
            </a:solidFill>
            <a:ln w="1905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30" name="ADA laws"/>
            <p:cNvSpPr txBox="1"/>
            <p:nvPr/>
          </p:nvSpPr>
          <p:spPr>
            <a:xfrm>
              <a:off x="-1" y="2584434"/>
              <a:ext cx="10587490" cy="665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0489" tIns="110489" rIns="110489" bIns="110489" numCol="1" anchor="t">
              <a:spAutoFit/>
            </a:bodyPr>
            <a:lstStyle>
              <a:lvl1pPr defTabSz="1289050">
                <a:lnSpc>
                  <a:spcPct val="90000"/>
                </a:lnSpc>
                <a:spcBef>
                  <a:spcPts val="1200"/>
                </a:spcBef>
                <a:defRPr sz="2900"/>
              </a:lvl1pPr>
            </a:lstStyle>
            <a:p>
              <a:r>
                <a:t>ADA laws</a:t>
              </a:r>
            </a:p>
          </p:txBody>
        </p:sp>
        <p:sp>
          <p:nvSpPr>
            <p:cNvPr id="1231" name="Line"/>
            <p:cNvSpPr/>
            <p:nvPr/>
          </p:nvSpPr>
          <p:spPr>
            <a:xfrm>
              <a:off x="-1" y="3230543"/>
              <a:ext cx="10587490" cy="2"/>
            </a:xfrm>
            <a:prstGeom prst="line">
              <a:avLst/>
            </a:prstGeom>
            <a:solidFill>
              <a:schemeClr val="accent2"/>
            </a:solidFill>
            <a:ln w="190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32" name="Ethical Standards in business activities"/>
            <p:cNvSpPr txBox="1"/>
            <p:nvPr/>
          </p:nvSpPr>
          <p:spPr>
            <a:xfrm>
              <a:off x="-1" y="3230543"/>
              <a:ext cx="10587490" cy="665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0489" tIns="110489" rIns="110489" bIns="110489" numCol="1" anchor="t">
              <a:spAutoFit/>
            </a:bodyPr>
            <a:lstStyle>
              <a:lvl1pPr defTabSz="1289050">
                <a:lnSpc>
                  <a:spcPct val="90000"/>
                </a:lnSpc>
                <a:spcBef>
                  <a:spcPts val="1200"/>
                </a:spcBef>
                <a:defRPr sz="2900"/>
              </a:lvl1pPr>
            </a:lstStyle>
            <a:p>
              <a:r>
                <a:t>Ethical Standards in business activities</a:t>
              </a:r>
            </a:p>
          </p:txBody>
        </p:sp>
        <p:sp>
          <p:nvSpPr>
            <p:cNvPr id="1233" name="Line"/>
            <p:cNvSpPr/>
            <p:nvPr/>
          </p:nvSpPr>
          <p:spPr>
            <a:xfrm>
              <a:off x="-1" y="3876652"/>
              <a:ext cx="10587490" cy="2"/>
            </a:xfrm>
            <a:prstGeom prst="line">
              <a:avLst/>
            </a:prstGeom>
            <a:solidFill>
              <a:schemeClr val="accent3"/>
            </a:solidFill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34" name="Philanthropy"/>
            <p:cNvSpPr txBox="1"/>
            <p:nvPr/>
          </p:nvSpPr>
          <p:spPr>
            <a:xfrm>
              <a:off x="-1" y="3876652"/>
              <a:ext cx="10587490" cy="665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0489" tIns="110489" rIns="110489" bIns="110489" numCol="1" anchor="t">
              <a:spAutoFit/>
            </a:bodyPr>
            <a:lstStyle>
              <a:lvl1pPr defTabSz="1289050">
                <a:lnSpc>
                  <a:spcPct val="90000"/>
                </a:lnSpc>
                <a:spcBef>
                  <a:spcPts val="1200"/>
                </a:spcBef>
                <a:defRPr sz="2900"/>
              </a:lvl1pPr>
            </a:lstStyle>
            <a:p>
              <a:r>
                <a:t>Philanthropy  </a:t>
              </a:r>
            </a:p>
          </p:txBody>
        </p:sp>
      </p:grpSp>
      <p:pic>
        <p:nvPicPr>
          <p:cNvPr id="1236" name="Picture 51" descr="Picture 51"/>
          <p:cNvPicPr>
            <a:picLocks noChangeAspect="1"/>
          </p:cNvPicPr>
          <p:nvPr/>
        </p:nvPicPr>
        <p:blipFill>
          <a:blip r:embed="rId3"/>
          <a:srcRect b="6"/>
          <a:stretch>
            <a:fillRect/>
          </a:stretch>
        </p:blipFill>
        <p:spPr>
          <a:xfrm>
            <a:off x="1610" y="5325374"/>
            <a:ext cx="1247611" cy="1526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8"/>
                  <a:pt x="0" y="10803"/>
                </a:cubicBezTo>
                <a:cubicBezTo>
                  <a:pt x="0" y="16768"/>
                  <a:pt x="4837" y="21600"/>
                  <a:pt x="10800" y="21600"/>
                </a:cubicBezTo>
                <a:cubicBezTo>
                  <a:pt x="16763" y="21600"/>
                  <a:pt x="21600" y="16768"/>
                  <a:pt x="21600" y="10803"/>
                </a:cubicBezTo>
                <a:cubicBezTo>
                  <a:pt x="21600" y="4838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Website</a:t>
            </a:r>
          </a:p>
        </p:txBody>
      </p:sp>
      <p:grpSp>
        <p:nvGrpSpPr>
          <p:cNvPr id="1267" name="Content Placeholder 2"/>
          <p:cNvGrpSpPr/>
          <p:nvPr/>
        </p:nvGrpSpPr>
        <p:grpSpPr>
          <a:xfrm>
            <a:off x="4316788" y="635803"/>
            <a:ext cx="5332272" cy="5315506"/>
            <a:chOff x="0" y="0"/>
            <a:chExt cx="5332271" cy="5315505"/>
          </a:xfrm>
        </p:grpSpPr>
        <p:grpSp>
          <p:nvGrpSpPr>
            <p:cNvPr id="1241" name="Group"/>
            <p:cNvGrpSpPr/>
            <p:nvPr/>
          </p:nvGrpSpPr>
          <p:grpSpPr>
            <a:xfrm>
              <a:off x="2654645" y="280721"/>
              <a:ext cx="1839585" cy="2352915"/>
              <a:chOff x="0" y="0"/>
              <a:chExt cx="1839583" cy="2352913"/>
            </a:xfrm>
          </p:grpSpPr>
          <p:sp>
            <p:nvSpPr>
              <p:cNvPr id="1239" name="Shape"/>
              <p:cNvSpPr/>
              <p:nvPr/>
            </p:nvSpPr>
            <p:spPr>
              <a:xfrm>
                <a:off x="-1" y="-1"/>
                <a:ext cx="1839585" cy="2352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408" y="0"/>
                      <a:pt x="16358" y="2993"/>
                      <a:pt x="21600" y="8133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40" name="Accessibility"/>
              <p:cNvSpPr txBox="1"/>
              <p:nvPr/>
            </p:nvSpPr>
            <p:spPr>
              <a:xfrm>
                <a:off x="119327" y="781002"/>
                <a:ext cx="1120436" cy="208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" tIns="15240" rIns="15240" bIns="1524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Accessibility</a:t>
                </a:r>
              </a:p>
            </p:txBody>
          </p:sp>
        </p:grpSp>
        <p:grpSp>
          <p:nvGrpSpPr>
            <p:cNvPr id="1244" name="Group"/>
            <p:cNvGrpSpPr/>
            <p:nvPr/>
          </p:nvGrpSpPr>
          <p:grpSpPr>
            <a:xfrm>
              <a:off x="2715150" y="1242247"/>
              <a:ext cx="2352903" cy="1990591"/>
              <a:chOff x="0" y="0"/>
              <a:chExt cx="2352901" cy="1990589"/>
            </a:xfrm>
          </p:grpSpPr>
          <p:sp>
            <p:nvSpPr>
              <p:cNvPr id="1242" name="Shape"/>
              <p:cNvSpPr/>
              <p:nvPr/>
            </p:nvSpPr>
            <p:spPr>
              <a:xfrm>
                <a:off x="0" y="-1"/>
                <a:ext cx="2352902" cy="1990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7" h="21600" extrusionOk="0">
                    <a:moveTo>
                      <a:pt x="16197" y="0"/>
                    </a:moveTo>
                    <a:cubicBezTo>
                      <a:pt x="20128" y="6075"/>
                      <a:pt x="21600" y="14025"/>
                      <a:pt x="20197" y="21600"/>
                    </a:cubicBezTo>
                    <a:lnTo>
                      <a:pt x="0" y="15919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43" name="Adjustable font size"/>
              <p:cNvSpPr txBox="1"/>
              <p:nvPr/>
            </p:nvSpPr>
            <p:spPr>
              <a:xfrm>
                <a:off x="843126" y="1027965"/>
                <a:ext cx="1288501" cy="368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" tIns="15240" rIns="15240" bIns="1524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Adjustable font size</a:t>
                </a:r>
              </a:p>
            </p:txBody>
          </p:sp>
        </p:grpSp>
        <p:grpSp>
          <p:nvGrpSpPr>
            <p:cNvPr id="1247" name="Group"/>
            <p:cNvGrpSpPr/>
            <p:nvPr/>
          </p:nvGrpSpPr>
          <p:grpSpPr>
            <a:xfrm>
              <a:off x="2693301" y="2804499"/>
              <a:ext cx="2293922" cy="2119903"/>
              <a:chOff x="0" y="0"/>
              <a:chExt cx="2293921" cy="2119901"/>
            </a:xfrm>
          </p:grpSpPr>
          <p:sp>
            <p:nvSpPr>
              <p:cNvPr id="1245" name="Shape"/>
              <p:cNvSpPr/>
              <p:nvPr/>
            </p:nvSpPr>
            <p:spPr>
              <a:xfrm>
                <a:off x="-1" y="-1"/>
                <a:ext cx="2293923" cy="2119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335"/>
                    </a:moveTo>
                    <a:cubicBezTo>
                      <a:pt x="20100" y="12448"/>
                      <a:pt x="15688" y="18434"/>
                      <a:pt x="9613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46" name="Verbal descriptions and access"/>
              <p:cNvSpPr txBox="1"/>
              <p:nvPr/>
            </p:nvSpPr>
            <p:spPr>
              <a:xfrm>
                <a:off x="668899" y="604175"/>
                <a:ext cx="1120435" cy="528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" tIns="15240" rIns="15240" bIns="1524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Verbal descriptions and access</a:t>
                </a:r>
              </a:p>
            </p:txBody>
          </p:sp>
        </p:grpSp>
        <p:grpSp>
          <p:nvGrpSpPr>
            <p:cNvPr id="1250" name="Group"/>
            <p:cNvGrpSpPr/>
            <p:nvPr/>
          </p:nvGrpSpPr>
          <p:grpSpPr>
            <a:xfrm>
              <a:off x="1585016" y="2846516"/>
              <a:ext cx="2041733" cy="2352884"/>
              <a:chOff x="0" y="0"/>
              <a:chExt cx="2041731" cy="2352883"/>
            </a:xfrm>
          </p:grpSpPr>
          <p:sp>
            <p:nvSpPr>
              <p:cNvPr id="1248" name="Shape"/>
              <p:cNvSpPr/>
              <p:nvPr/>
            </p:nvSpPr>
            <p:spPr>
              <a:xfrm>
                <a:off x="0" y="0"/>
                <a:ext cx="2041732" cy="2352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10" extrusionOk="0">
                    <a:moveTo>
                      <a:pt x="21600" y="18839"/>
                    </a:moveTo>
                    <a:cubicBezTo>
                      <a:pt x="14775" y="21600"/>
                      <a:pt x="6825" y="21600"/>
                      <a:pt x="0" y="18839"/>
                    </a:cubicBez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49" name="Considerations in format"/>
              <p:cNvSpPr txBox="1"/>
              <p:nvPr/>
            </p:nvSpPr>
            <p:spPr>
              <a:xfrm>
                <a:off x="474679" y="1552522"/>
                <a:ext cx="1092425" cy="368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" tIns="15240" rIns="15240" bIns="1524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Considerations in format</a:t>
                </a:r>
              </a:p>
            </p:txBody>
          </p:sp>
        </p:grpSp>
        <p:grpSp>
          <p:nvGrpSpPr>
            <p:cNvPr id="1253" name="Group"/>
            <p:cNvGrpSpPr/>
            <p:nvPr/>
          </p:nvGrpSpPr>
          <p:grpSpPr>
            <a:xfrm>
              <a:off x="224594" y="2804499"/>
              <a:ext cx="2293923" cy="2119902"/>
              <a:chOff x="0" y="0"/>
              <a:chExt cx="2293922" cy="2119900"/>
            </a:xfrm>
          </p:grpSpPr>
          <p:sp>
            <p:nvSpPr>
              <p:cNvPr id="1251" name="Shape"/>
              <p:cNvSpPr/>
              <p:nvPr/>
            </p:nvSpPr>
            <p:spPr>
              <a:xfrm>
                <a:off x="-1" y="-1"/>
                <a:ext cx="2293924" cy="2119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87" y="21600"/>
                    </a:moveTo>
                    <a:cubicBezTo>
                      <a:pt x="5912" y="18434"/>
                      <a:pt x="1500" y="12448"/>
                      <a:pt x="0" y="533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2" name="Omni-channel formats"/>
              <p:cNvSpPr txBox="1"/>
              <p:nvPr/>
            </p:nvSpPr>
            <p:spPr>
              <a:xfrm>
                <a:off x="504586" y="684185"/>
                <a:ext cx="1120436" cy="368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" tIns="15240" rIns="15240" bIns="1524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Omni-channel formats</a:t>
                </a:r>
              </a:p>
            </p:txBody>
          </p:sp>
        </p:grpSp>
        <p:grpSp>
          <p:nvGrpSpPr>
            <p:cNvPr id="1256" name="Group"/>
            <p:cNvGrpSpPr/>
            <p:nvPr/>
          </p:nvGrpSpPr>
          <p:grpSpPr>
            <a:xfrm>
              <a:off x="143765" y="1242246"/>
              <a:ext cx="2352903" cy="1990590"/>
              <a:chOff x="33" y="0"/>
              <a:chExt cx="2352902" cy="1990588"/>
            </a:xfrm>
          </p:grpSpPr>
          <p:sp>
            <p:nvSpPr>
              <p:cNvPr id="1254" name="Shape"/>
              <p:cNvSpPr/>
              <p:nvPr/>
            </p:nvSpPr>
            <p:spPr>
              <a:xfrm>
                <a:off x="33" y="-1"/>
                <a:ext cx="2352903" cy="1990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7" h="21600" extrusionOk="0">
                    <a:moveTo>
                      <a:pt x="520" y="21600"/>
                    </a:moveTo>
                    <a:cubicBezTo>
                      <a:pt x="-883" y="14025"/>
                      <a:pt x="589" y="6075"/>
                      <a:pt x="4520" y="0"/>
                    </a:cubicBezTo>
                    <a:lnTo>
                      <a:pt x="20717" y="15919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5" name="User friendly"/>
              <p:cNvSpPr txBox="1"/>
              <p:nvPr/>
            </p:nvSpPr>
            <p:spPr>
              <a:xfrm>
                <a:off x="221307" y="1107976"/>
                <a:ext cx="1288501" cy="208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" tIns="15240" rIns="15240" bIns="1524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User friendly</a:t>
                </a:r>
              </a:p>
            </p:txBody>
          </p:sp>
        </p:grpSp>
        <p:grpSp>
          <p:nvGrpSpPr>
            <p:cNvPr id="1259" name="Group"/>
            <p:cNvGrpSpPr/>
            <p:nvPr/>
          </p:nvGrpSpPr>
          <p:grpSpPr>
            <a:xfrm>
              <a:off x="717588" y="280721"/>
              <a:ext cx="1839584" cy="2352915"/>
              <a:chOff x="0" y="0"/>
              <a:chExt cx="1839583" cy="2352913"/>
            </a:xfrm>
          </p:grpSpPr>
          <p:sp>
            <p:nvSpPr>
              <p:cNvPr id="1257" name="Shape"/>
              <p:cNvSpPr/>
              <p:nvPr/>
            </p:nvSpPr>
            <p:spPr>
              <a:xfrm>
                <a:off x="-1" y="-1"/>
                <a:ext cx="1839585" cy="2352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133"/>
                    </a:moveTo>
                    <a:cubicBezTo>
                      <a:pt x="5242" y="2993"/>
                      <a:pt x="1319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8" name="Disability awareness vocabulary"/>
              <p:cNvSpPr txBox="1"/>
              <p:nvPr/>
            </p:nvSpPr>
            <p:spPr>
              <a:xfrm>
                <a:off x="599819" y="620982"/>
                <a:ext cx="1120436" cy="528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5240" tIns="15240" rIns="15240" bIns="1524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Disability awareness vocabulary </a:t>
                </a:r>
              </a:p>
            </p:txBody>
          </p:sp>
        </p:grpSp>
        <p:sp>
          <p:nvSpPr>
            <p:cNvPr id="1260" name="Shape"/>
            <p:cNvSpPr/>
            <p:nvPr/>
          </p:nvSpPr>
          <p:spPr>
            <a:xfrm>
              <a:off x="2654411" y="168660"/>
              <a:ext cx="1920658" cy="104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cubicBezTo>
                    <a:pt x="7567" y="0"/>
                    <a:pt x="14802" y="5705"/>
                    <a:pt x="20032" y="15792"/>
                  </a:cubicBezTo>
                  <a:lnTo>
                    <a:pt x="21600" y="13479"/>
                  </a:lnTo>
                  <a:lnTo>
                    <a:pt x="20490" y="21000"/>
                  </a:lnTo>
                  <a:lnTo>
                    <a:pt x="16084" y="21600"/>
                  </a:lnTo>
                  <a:lnTo>
                    <a:pt x="17654" y="19288"/>
                  </a:lnTo>
                  <a:cubicBezTo>
                    <a:pt x="13008" y="10523"/>
                    <a:pt x="6644" y="5582"/>
                    <a:pt x="0" y="5582"/>
                  </a:cubicBezTo>
                  <a:close/>
                </a:path>
              </a:pathLst>
            </a:cu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61" name="Shape"/>
            <p:cNvSpPr/>
            <p:nvPr/>
          </p:nvSpPr>
          <p:spPr>
            <a:xfrm>
              <a:off x="4432264" y="1172746"/>
              <a:ext cx="900007" cy="20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46" y="0"/>
                  </a:moveTo>
                  <a:cubicBezTo>
                    <a:pt x="15111" y="5527"/>
                    <a:pt x="19581" y="12614"/>
                    <a:pt x="17419" y="19619"/>
                  </a:cubicBezTo>
                  <a:lnTo>
                    <a:pt x="21600" y="20037"/>
                  </a:lnTo>
                  <a:lnTo>
                    <a:pt x="13323" y="21600"/>
                  </a:lnTo>
                  <a:lnTo>
                    <a:pt x="6919" y="18570"/>
                  </a:lnTo>
                  <a:lnTo>
                    <a:pt x="11098" y="18988"/>
                  </a:lnTo>
                  <a:cubicBezTo>
                    <a:pt x="12841" y="12826"/>
                    <a:pt x="8841" y="6616"/>
                    <a:pt x="0" y="1762"/>
                  </a:cubicBezTo>
                  <a:close/>
                </a:path>
              </a:pathLst>
            </a:cu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62" name="Shape"/>
            <p:cNvSpPr/>
            <p:nvPr/>
          </p:nvSpPr>
          <p:spPr>
            <a:xfrm>
              <a:off x="3704856" y="3292867"/>
              <a:ext cx="1391791" cy="178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2"/>
                  </a:moveTo>
                  <a:cubicBezTo>
                    <a:pt x="19279" y="8645"/>
                    <a:pt x="12898" y="15485"/>
                    <a:pt x="3938" y="19656"/>
                  </a:cubicBezTo>
                  <a:lnTo>
                    <a:pt x="5142" y="21600"/>
                  </a:lnTo>
                  <a:lnTo>
                    <a:pt x="0" y="19463"/>
                  </a:lnTo>
                  <a:lnTo>
                    <a:pt x="915" y="14772"/>
                  </a:lnTo>
                  <a:lnTo>
                    <a:pt x="2119" y="16716"/>
                  </a:lnTo>
                  <a:cubicBezTo>
                    <a:pt x="9936" y="12985"/>
                    <a:pt x="15492" y="6959"/>
                    <a:pt x="17531" y="0"/>
                  </a:cubicBezTo>
                  <a:close/>
                </a:path>
              </a:pathLst>
            </a:cu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63" name="Shape"/>
            <p:cNvSpPr/>
            <p:nvPr/>
          </p:nvSpPr>
          <p:spPr>
            <a:xfrm>
              <a:off x="1594909" y="4750194"/>
              <a:ext cx="2080329" cy="56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7" extrusionOk="0">
                  <a:moveTo>
                    <a:pt x="21600" y="10697"/>
                  </a:moveTo>
                  <a:cubicBezTo>
                    <a:pt x="15308" y="20538"/>
                    <a:pt x="8052" y="21600"/>
                    <a:pt x="1513" y="13638"/>
                  </a:cubicBezTo>
                  <a:lnTo>
                    <a:pt x="709" y="19067"/>
                  </a:lnTo>
                  <a:lnTo>
                    <a:pt x="0" y="6611"/>
                  </a:lnTo>
                  <a:lnTo>
                    <a:pt x="3535" y="0"/>
                  </a:lnTo>
                  <a:lnTo>
                    <a:pt x="2730" y="5428"/>
                  </a:lnTo>
                  <a:cubicBezTo>
                    <a:pt x="8497" y="12215"/>
                    <a:pt x="14862" y="11168"/>
                    <a:pt x="20389" y="2525"/>
                  </a:cubicBezTo>
                  <a:close/>
                </a:path>
              </a:pathLst>
            </a:cu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64" name="Shape"/>
            <p:cNvSpPr/>
            <p:nvPr/>
          </p:nvSpPr>
          <p:spPr>
            <a:xfrm>
              <a:off x="-1" y="3322762"/>
              <a:ext cx="1565319" cy="1702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89" y="21600"/>
                  </a:moveTo>
                  <a:cubicBezTo>
                    <a:pt x="11626" y="17896"/>
                    <a:pt x="5273" y="11210"/>
                    <a:pt x="2404" y="3093"/>
                  </a:cubicBezTo>
                  <a:lnTo>
                    <a:pt x="0" y="3597"/>
                  </a:lnTo>
                  <a:lnTo>
                    <a:pt x="3398" y="0"/>
                  </a:lnTo>
                  <a:lnTo>
                    <a:pt x="8441" y="1828"/>
                  </a:lnTo>
                  <a:lnTo>
                    <a:pt x="6038" y="2331"/>
                  </a:lnTo>
                  <a:cubicBezTo>
                    <a:pt x="8644" y="9435"/>
                    <a:pt x="14254" y="15273"/>
                    <a:pt x="21600" y="18526"/>
                  </a:cubicBezTo>
                  <a:close/>
                </a:path>
              </a:pathLst>
            </a:cu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65" name="Shape"/>
            <p:cNvSpPr/>
            <p:nvPr/>
          </p:nvSpPr>
          <p:spPr>
            <a:xfrm>
              <a:off x="31529" y="1240913"/>
              <a:ext cx="758208" cy="2017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7" h="21600" extrusionOk="0">
                  <a:moveTo>
                    <a:pt x="1577" y="21600"/>
                  </a:moveTo>
                  <a:cubicBezTo>
                    <a:pt x="-2243" y="14578"/>
                    <a:pt x="944" y="7205"/>
                    <a:pt x="10400" y="1193"/>
                  </a:cubicBezTo>
                  <a:lnTo>
                    <a:pt x="6833" y="0"/>
                  </a:lnTo>
                  <a:lnTo>
                    <a:pt x="16413" y="168"/>
                  </a:lnTo>
                  <a:lnTo>
                    <a:pt x="19357" y="4189"/>
                  </a:lnTo>
                  <a:lnTo>
                    <a:pt x="15792" y="2997"/>
                  </a:lnTo>
                  <a:cubicBezTo>
                    <a:pt x="7626" y="8316"/>
                    <a:pt x="4915" y="14791"/>
                    <a:pt x="8271" y="20959"/>
                  </a:cubicBezTo>
                  <a:close/>
                </a:path>
              </a:pathLst>
            </a:cu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66" name="Shape"/>
            <p:cNvSpPr/>
            <p:nvPr/>
          </p:nvSpPr>
          <p:spPr>
            <a:xfrm>
              <a:off x="630371" y="-1"/>
              <a:ext cx="1926801" cy="1264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735"/>
                  </a:moveTo>
                  <a:cubicBezTo>
                    <a:pt x="4701" y="9752"/>
                    <a:pt x="11606" y="4087"/>
                    <a:pt x="19115" y="3053"/>
                  </a:cubicBezTo>
                  <a:lnTo>
                    <a:pt x="19114" y="0"/>
                  </a:lnTo>
                  <a:lnTo>
                    <a:pt x="21600" y="5179"/>
                  </a:lnTo>
                  <a:lnTo>
                    <a:pt x="19115" y="10720"/>
                  </a:lnTo>
                  <a:lnTo>
                    <a:pt x="19115" y="7668"/>
                  </a:lnTo>
                  <a:cubicBezTo>
                    <a:pt x="12527" y="8688"/>
                    <a:pt x="6486" y="13710"/>
                    <a:pt x="2357" y="21600"/>
                  </a:cubicBezTo>
                  <a:close/>
                </a:path>
              </a:pathLst>
            </a:custGeom>
            <a:solidFill>
              <a:srgbClr val="A9B8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</p:grpSp>
      <p:pic>
        <p:nvPicPr>
          <p:cNvPr id="1268" name="Picture 49" descr="Picture 49"/>
          <p:cNvPicPr>
            <a:picLocks noChangeAspect="1"/>
          </p:cNvPicPr>
          <p:nvPr/>
        </p:nvPicPr>
        <p:blipFill>
          <a:blip r:embed="rId2"/>
          <a:srcRect r="7"/>
          <a:stretch>
            <a:fillRect/>
          </a:stretch>
        </p:blipFill>
        <p:spPr>
          <a:xfrm>
            <a:off x="1609" y="5426014"/>
            <a:ext cx="1161258" cy="1426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7"/>
                  <a:pt x="0" y="10800"/>
                </a:cubicBezTo>
                <a:cubicBezTo>
                  <a:pt x="0" y="16763"/>
                  <a:pt x="4835" y="21600"/>
                  <a:pt x="10800" y="21600"/>
                </a:cubicBezTo>
                <a:cubicBezTo>
                  <a:pt x="16765" y="21600"/>
                  <a:pt x="21600" y="16763"/>
                  <a:pt x="21600" y="10800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66130"/>
          </a:xfrm>
          <a:prstGeom prst="rect">
            <a:avLst/>
          </a:prstGeom>
        </p:spPr>
        <p:txBody>
          <a:bodyPr/>
          <a:lstStyle/>
          <a:p>
            <a:r>
              <a:t>                           Control </a:t>
            </a:r>
          </a:p>
        </p:txBody>
      </p:sp>
      <p:grpSp>
        <p:nvGrpSpPr>
          <p:cNvPr id="1289" name="Content Placeholder 2"/>
          <p:cNvGrpSpPr/>
          <p:nvPr/>
        </p:nvGrpSpPr>
        <p:grpSpPr>
          <a:xfrm>
            <a:off x="1878913" y="1590001"/>
            <a:ext cx="8434173" cy="5131763"/>
            <a:chOff x="0" y="0"/>
            <a:chExt cx="8434172" cy="5131762"/>
          </a:xfrm>
        </p:grpSpPr>
        <p:sp>
          <p:nvSpPr>
            <p:cNvPr id="1271" name="Circle"/>
            <p:cNvSpPr/>
            <p:nvPr/>
          </p:nvSpPr>
          <p:spPr>
            <a:xfrm>
              <a:off x="0" y="0"/>
              <a:ext cx="1116583" cy="1116583"/>
            </a:xfrm>
            <a:prstGeom prst="ellipse">
              <a:avLst/>
            </a:prstGeom>
            <a:solidFill>
              <a:srgbClr val="CBD3C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72" name="Square"/>
            <p:cNvSpPr/>
            <p:nvPr/>
          </p:nvSpPr>
          <p:spPr>
            <a:xfrm>
              <a:off x="234482" y="234481"/>
              <a:ext cx="647618" cy="647618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73" name="Risk Management"/>
            <p:cNvSpPr txBox="1"/>
            <p:nvPr/>
          </p:nvSpPr>
          <p:spPr>
            <a:xfrm>
              <a:off x="1355848" y="374140"/>
              <a:ext cx="2631941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066800">
                <a:spcBef>
                  <a:spcPts val="1000"/>
                </a:spcBef>
                <a:defRPr sz="2400"/>
              </a:lvl1pPr>
            </a:lstStyle>
            <a:p>
              <a:r>
                <a:t>Risk Management </a:t>
              </a:r>
            </a:p>
          </p:txBody>
        </p:sp>
        <p:sp>
          <p:nvSpPr>
            <p:cNvPr id="1274" name="Circle"/>
            <p:cNvSpPr/>
            <p:nvPr/>
          </p:nvSpPr>
          <p:spPr>
            <a:xfrm>
              <a:off x="4446383" y="0"/>
              <a:ext cx="1116583" cy="1116583"/>
            </a:xfrm>
            <a:prstGeom prst="ellipse">
              <a:avLst/>
            </a:prstGeom>
            <a:solidFill>
              <a:srgbClr val="CBD3C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75" name="Square"/>
            <p:cNvSpPr/>
            <p:nvPr/>
          </p:nvSpPr>
          <p:spPr>
            <a:xfrm>
              <a:off x="4680866" y="234481"/>
              <a:ext cx="647618" cy="647618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76" name="6 Month buying Plan"/>
            <p:cNvSpPr txBox="1"/>
            <p:nvPr/>
          </p:nvSpPr>
          <p:spPr>
            <a:xfrm>
              <a:off x="5802232" y="189989"/>
              <a:ext cx="2631941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066800">
                <a:spcBef>
                  <a:spcPts val="1000"/>
                </a:spcBef>
                <a:defRPr sz="2400"/>
              </a:lvl1pPr>
            </a:lstStyle>
            <a:p>
              <a:r>
                <a:t>6 Month buying Plan</a:t>
              </a:r>
            </a:p>
          </p:txBody>
        </p:sp>
        <p:sp>
          <p:nvSpPr>
            <p:cNvPr id="1277" name="Circle"/>
            <p:cNvSpPr/>
            <p:nvPr/>
          </p:nvSpPr>
          <p:spPr>
            <a:xfrm>
              <a:off x="0" y="2007590"/>
              <a:ext cx="1116583" cy="1116583"/>
            </a:xfrm>
            <a:prstGeom prst="ellipse">
              <a:avLst/>
            </a:prstGeom>
            <a:solidFill>
              <a:srgbClr val="CBD3C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78" name="Square"/>
            <p:cNvSpPr/>
            <p:nvPr/>
          </p:nvSpPr>
          <p:spPr>
            <a:xfrm>
              <a:off x="234482" y="2242072"/>
              <a:ext cx="647618" cy="647618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79" name="Sales Reports"/>
            <p:cNvSpPr txBox="1"/>
            <p:nvPr/>
          </p:nvSpPr>
          <p:spPr>
            <a:xfrm>
              <a:off x="1355848" y="2381730"/>
              <a:ext cx="2631941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066800">
                <a:spcBef>
                  <a:spcPts val="1000"/>
                </a:spcBef>
                <a:defRPr sz="2400"/>
              </a:lvl1pPr>
            </a:lstStyle>
            <a:p>
              <a:r>
                <a:t>Sales Reports</a:t>
              </a:r>
            </a:p>
          </p:txBody>
        </p:sp>
        <p:sp>
          <p:nvSpPr>
            <p:cNvPr id="1280" name="Circle"/>
            <p:cNvSpPr/>
            <p:nvPr/>
          </p:nvSpPr>
          <p:spPr>
            <a:xfrm>
              <a:off x="4446383" y="2007590"/>
              <a:ext cx="1116583" cy="1116583"/>
            </a:xfrm>
            <a:prstGeom prst="ellipse">
              <a:avLst/>
            </a:prstGeom>
            <a:solidFill>
              <a:srgbClr val="CBD3C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81" name="Square"/>
            <p:cNvSpPr/>
            <p:nvPr/>
          </p:nvSpPr>
          <p:spPr>
            <a:xfrm>
              <a:off x="4680866" y="2242072"/>
              <a:ext cx="647618" cy="647618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82" name="Shortage/Overage"/>
            <p:cNvSpPr txBox="1"/>
            <p:nvPr/>
          </p:nvSpPr>
          <p:spPr>
            <a:xfrm>
              <a:off x="5802232" y="2381730"/>
              <a:ext cx="2631941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066800">
                <a:spcBef>
                  <a:spcPts val="1000"/>
                </a:spcBef>
                <a:defRPr sz="2400"/>
              </a:lvl1pPr>
            </a:lstStyle>
            <a:p>
              <a:r>
                <a:t>Shortage/Overage</a:t>
              </a:r>
            </a:p>
          </p:txBody>
        </p:sp>
        <p:sp>
          <p:nvSpPr>
            <p:cNvPr id="1283" name="Circle"/>
            <p:cNvSpPr/>
            <p:nvPr/>
          </p:nvSpPr>
          <p:spPr>
            <a:xfrm>
              <a:off x="0" y="4015180"/>
              <a:ext cx="1116583" cy="1116583"/>
            </a:xfrm>
            <a:prstGeom prst="ellipse">
              <a:avLst/>
            </a:prstGeom>
            <a:solidFill>
              <a:srgbClr val="CBD3C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84" name="Square"/>
            <p:cNvSpPr/>
            <p:nvPr/>
          </p:nvSpPr>
          <p:spPr>
            <a:xfrm>
              <a:off x="234482" y="4249661"/>
              <a:ext cx="647618" cy="647618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85" name="Mark-downs"/>
            <p:cNvSpPr txBox="1"/>
            <p:nvPr/>
          </p:nvSpPr>
          <p:spPr>
            <a:xfrm>
              <a:off x="1355848" y="4389320"/>
              <a:ext cx="2631941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066800">
                <a:spcBef>
                  <a:spcPts val="1000"/>
                </a:spcBef>
                <a:defRPr sz="2400"/>
              </a:lvl1pPr>
            </a:lstStyle>
            <a:p>
              <a:r>
                <a:t>Mark-downs</a:t>
              </a:r>
            </a:p>
          </p:txBody>
        </p:sp>
        <p:sp>
          <p:nvSpPr>
            <p:cNvPr id="1286" name="Circle"/>
            <p:cNvSpPr/>
            <p:nvPr/>
          </p:nvSpPr>
          <p:spPr>
            <a:xfrm>
              <a:off x="4446383" y="4015180"/>
              <a:ext cx="1116583" cy="1116583"/>
            </a:xfrm>
            <a:prstGeom prst="ellipse">
              <a:avLst/>
            </a:prstGeom>
            <a:solidFill>
              <a:srgbClr val="CBD3C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87" name="Square"/>
            <p:cNvSpPr/>
            <p:nvPr/>
          </p:nvSpPr>
          <p:spPr>
            <a:xfrm>
              <a:off x="4680866" y="4249661"/>
              <a:ext cx="647618" cy="647618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288" name="COGS"/>
            <p:cNvSpPr txBox="1"/>
            <p:nvPr/>
          </p:nvSpPr>
          <p:spPr>
            <a:xfrm>
              <a:off x="5802232" y="4389320"/>
              <a:ext cx="2631941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066800">
                <a:spcBef>
                  <a:spcPts val="1000"/>
                </a:spcBef>
                <a:defRPr sz="2400"/>
              </a:lvl1pPr>
            </a:lstStyle>
            <a:p>
              <a:r>
                <a:t>COGS</a:t>
              </a:r>
            </a:p>
          </p:txBody>
        </p:sp>
      </p:grpSp>
      <p:pic>
        <p:nvPicPr>
          <p:cNvPr id="1290" name="Picture 23" descr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42" y="5118100"/>
            <a:ext cx="1430684" cy="173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4833" y="0"/>
                  <a:pt x="0" y="4835"/>
                  <a:pt x="0" y="10800"/>
                </a:cubicBezTo>
                <a:cubicBezTo>
                  <a:pt x="0" y="16765"/>
                  <a:pt x="4833" y="21600"/>
                  <a:pt x="10797" y="21600"/>
                </a:cubicBezTo>
                <a:cubicBezTo>
                  <a:pt x="16761" y="21600"/>
                  <a:pt x="21600" y="16765"/>
                  <a:pt x="21600" y="10800"/>
                </a:cubicBezTo>
                <a:cubicBezTo>
                  <a:pt x="21600" y="4835"/>
                  <a:pt x="16761" y="0"/>
                  <a:pt x="1079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" name="Title 1"/>
          <p:cNvSpPr txBox="1">
            <a:spLocks noGrp="1"/>
          </p:cNvSpPr>
          <p:nvPr>
            <p:ph type="title"/>
          </p:nvPr>
        </p:nvSpPr>
        <p:spPr>
          <a:xfrm>
            <a:off x="644302" y="706922"/>
            <a:ext cx="4805524" cy="1000067"/>
          </a:xfrm>
          <a:prstGeom prst="rect">
            <a:avLst/>
          </a:prstGeom>
        </p:spPr>
        <p:txBody>
          <a:bodyPr anchor="b"/>
          <a:lstStyle/>
          <a:p>
            <a:pPr defTabSz="877822">
              <a:defRPr sz="1700"/>
            </a:pPr>
            <a:r>
              <a:t>Module 2</a:t>
            </a:r>
            <a:br/>
            <a:r>
              <a:rPr sz="2800"/>
              <a:t>Defining the Adaptive Market</a:t>
            </a:r>
          </a:p>
        </p:txBody>
      </p:sp>
      <p:grpSp>
        <p:nvGrpSpPr>
          <p:cNvPr id="236" name="sketch line"/>
          <p:cNvGrpSpPr/>
          <p:nvPr/>
        </p:nvGrpSpPr>
        <p:grpSpPr>
          <a:xfrm>
            <a:off x="643108" y="2357197"/>
            <a:ext cx="3255413" cy="46549"/>
            <a:chOff x="-67" y="-1"/>
            <a:chExt cx="3255411" cy="46547"/>
          </a:xfrm>
        </p:grpSpPr>
        <p:sp>
          <p:nvSpPr>
            <p:cNvPr id="234" name="Shape"/>
            <p:cNvSpPr/>
            <p:nvPr/>
          </p:nvSpPr>
          <p:spPr>
            <a:xfrm>
              <a:off x="101" y="4766"/>
              <a:ext cx="3255244" cy="39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3423" extrusionOk="0">
                  <a:moveTo>
                    <a:pt x="0" y="3696"/>
                  </a:moveTo>
                  <a:cubicBezTo>
                    <a:pt x="1937" y="10284"/>
                    <a:pt x="2410" y="6601"/>
                    <a:pt x="4104" y="3696"/>
                  </a:cubicBezTo>
                  <a:cubicBezTo>
                    <a:pt x="5798" y="791"/>
                    <a:pt x="6001" y="-2918"/>
                    <a:pt x="7775" y="3696"/>
                  </a:cubicBezTo>
                  <a:cubicBezTo>
                    <a:pt x="9549" y="10310"/>
                    <a:pt x="11574" y="7016"/>
                    <a:pt x="12527" y="3696"/>
                  </a:cubicBezTo>
                  <a:cubicBezTo>
                    <a:pt x="13479" y="376"/>
                    <a:pt x="15568" y="10898"/>
                    <a:pt x="16630" y="3696"/>
                  </a:cubicBezTo>
                  <a:cubicBezTo>
                    <a:pt x="17692" y="-3506"/>
                    <a:pt x="19840" y="14009"/>
                    <a:pt x="21597" y="3696"/>
                  </a:cubicBezTo>
                  <a:cubicBezTo>
                    <a:pt x="21596" y="5220"/>
                    <a:pt x="21600" y="6908"/>
                    <a:pt x="21597" y="9897"/>
                  </a:cubicBezTo>
                  <a:cubicBezTo>
                    <a:pt x="20706" y="9355"/>
                    <a:pt x="18310" y="18094"/>
                    <a:pt x="17278" y="9897"/>
                  </a:cubicBezTo>
                  <a:cubicBezTo>
                    <a:pt x="16246" y="1700"/>
                    <a:pt x="14493" y="10342"/>
                    <a:pt x="12527" y="9897"/>
                  </a:cubicBezTo>
                  <a:cubicBezTo>
                    <a:pt x="10560" y="9453"/>
                    <a:pt x="10277" y="6026"/>
                    <a:pt x="8855" y="9897"/>
                  </a:cubicBezTo>
                  <a:cubicBezTo>
                    <a:pt x="7433" y="13769"/>
                    <a:pt x="6609" y="6972"/>
                    <a:pt x="4535" y="9897"/>
                  </a:cubicBezTo>
                  <a:cubicBezTo>
                    <a:pt x="2462" y="12822"/>
                    <a:pt x="1318" y="9178"/>
                    <a:pt x="0" y="9897"/>
                  </a:cubicBezTo>
                  <a:cubicBezTo>
                    <a:pt x="6" y="6943"/>
                    <a:pt x="2" y="6036"/>
                    <a:pt x="0" y="3696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5" name="Shape"/>
            <p:cNvSpPr/>
            <p:nvPr/>
          </p:nvSpPr>
          <p:spPr>
            <a:xfrm>
              <a:off x="-68" y="-2"/>
              <a:ext cx="3255267" cy="46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860" extrusionOk="0">
                  <a:moveTo>
                    <a:pt x="0" y="5002"/>
                  </a:moveTo>
                  <a:cubicBezTo>
                    <a:pt x="1594" y="-2061"/>
                    <a:pt x="3066" y="-1263"/>
                    <a:pt x="4104" y="5002"/>
                  </a:cubicBezTo>
                  <a:cubicBezTo>
                    <a:pt x="5142" y="11267"/>
                    <a:pt x="6468" y="5652"/>
                    <a:pt x="8424" y="5002"/>
                  </a:cubicBezTo>
                  <a:cubicBezTo>
                    <a:pt x="10380" y="4352"/>
                    <a:pt x="11503" y="8398"/>
                    <a:pt x="12960" y="5002"/>
                  </a:cubicBezTo>
                  <a:cubicBezTo>
                    <a:pt x="14416" y="1605"/>
                    <a:pt x="16283" y="9477"/>
                    <a:pt x="17495" y="5002"/>
                  </a:cubicBezTo>
                  <a:cubicBezTo>
                    <a:pt x="18707" y="527"/>
                    <a:pt x="20712" y="6725"/>
                    <a:pt x="21599" y="5002"/>
                  </a:cubicBezTo>
                  <a:cubicBezTo>
                    <a:pt x="21594" y="7606"/>
                    <a:pt x="21596" y="8873"/>
                    <a:pt x="21599" y="10840"/>
                  </a:cubicBezTo>
                  <a:cubicBezTo>
                    <a:pt x="20494" y="12409"/>
                    <a:pt x="17833" y="7370"/>
                    <a:pt x="16847" y="10840"/>
                  </a:cubicBezTo>
                  <a:cubicBezTo>
                    <a:pt x="15862" y="14310"/>
                    <a:pt x="14183" y="2142"/>
                    <a:pt x="12096" y="10840"/>
                  </a:cubicBezTo>
                  <a:cubicBezTo>
                    <a:pt x="10009" y="19539"/>
                    <a:pt x="9731" y="11510"/>
                    <a:pt x="7776" y="10840"/>
                  </a:cubicBezTo>
                  <a:cubicBezTo>
                    <a:pt x="5821" y="10171"/>
                    <a:pt x="3723" y="17019"/>
                    <a:pt x="0" y="10840"/>
                  </a:cubicBezTo>
                  <a:cubicBezTo>
                    <a:pt x="0" y="8987"/>
                    <a:pt x="-1" y="7074"/>
                    <a:pt x="0" y="5002"/>
                  </a:cubicBezTo>
                  <a:close/>
                </a:path>
              </a:pathLst>
            </a:custGeom>
            <a:noFill/>
            <a:ln w="381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30935" y="2660904"/>
            <a:ext cx="4818890" cy="3547872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endParaRPr/>
          </a:p>
          <a:p>
            <a:pPr>
              <a:defRPr sz="2400"/>
            </a:pPr>
            <a:r>
              <a:t>The market, fashion and disability</a:t>
            </a:r>
          </a:p>
          <a:p>
            <a:pPr>
              <a:defRPr sz="2400"/>
            </a:pPr>
            <a:r>
              <a:t>Typical product attributes</a:t>
            </a:r>
          </a:p>
          <a:p>
            <a:pPr>
              <a:defRPr sz="2400"/>
            </a:pPr>
            <a:r>
              <a:t>Market Research</a:t>
            </a:r>
          </a:p>
        </p:txBody>
      </p:sp>
      <p:pic>
        <p:nvPicPr>
          <p:cNvPr id="238" name="Picture 3" descr="Picture 3"/>
          <p:cNvPicPr>
            <a:picLocks noChangeAspect="1"/>
          </p:cNvPicPr>
          <p:nvPr/>
        </p:nvPicPr>
        <p:blipFill>
          <a:blip r:embed="rId2"/>
          <a:srcRect b="303"/>
          <a:stretch>
            <a:fillRect/>
          </a:stretch>
        </p:blipFill>
        <p:spPr>
          <a:xfrm>
            <a:off x="7033576" y="909069"/>
            <a:ext cx="4265650" cy="4249109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sp>
        <p:nvSpPr>
          <p:cNvPr id="239" name="TextBox 4"/>
          <p:cNvSpPr txBox="1"/>
          <p:nvPr/>
        </p:nvSpPr>
        <p:spPr>
          <a:xfrm>
            <a:off x="7543365" y="5204017"/>
            <a:ext cx="371568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DEWEY Clothing </a:t>
            </a:r>
          </a:p>
        </p:txBody>
      </p:sp>
      <p:pic>
        <p:nvPicPr>
          <p:cNvPr id="240" name="Picture 5" descr="Picture 5"/>
          <p:cNvPicPr>
            <a:picLocks noChangeAspect="1"/>
          </p:cNvPicPr>
          <p:nvPr/>
        </p:nvPicPr>
        <p:blipFill>
          <a:blip r:embed="rId3"/>
          <a:srcRect r="3" b="2"/>
          <a:stretch>
            <a:fillRect/>
          </a:stretch>
        </p:blipFill>
        <p:spPr>
          <a:xfrm>
            <a:off x="1608" y="5385153"/>
            <a:ext cx="1200151" cy="1466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E8E8E8"/>
      </a:lt1>
      <a:dk2>
        <a:srgbClr val="A7A7A7"/>
      </a:dk2>
      <a:lt2>
        <a:srgbClr val="535353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8E8E8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8E8E8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2462</Words>
  <Application>Microsoft Office PowerPoint</Application>
  <PresentationFormat>Widescreen</PresentationFormat>
  <Paragraphs>803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Aptos</vt:lpstr>
      <vt:lpstr>Aptos Display</vt:lpstr>
      <vt:lpstr>Arial</vt:lpstr>
      <vt:lpstr>Courier New</vt:lpstr>
      <vt:lpstr>Office Theme</vt:lpstr>
      <vt:lpstr>Adaptive Fashion  How People with Disabilities Experience Clothing </vt:lpstr>
      <vt:lpstr>Module 1  The Disability Movement and Adaptive Clothing </vt:lpstr>
      <vt:lpstr>The Disability Rights Movement</vt:lpstr>
      <vt:lpstr>Disability Rights Court Cases </vt:lpstr>
      <vt:lpstr>Disability Laws</vt:lpstr>
      <vt:lpstr>Disability Rights and Clothing </vt:lpstr>
      <vt:lpstr>PowerPoint Presentation</vt:lpstr>
      <vt:lpstr>PowerPoint Presentation</vt:lpstr>
      <vt:lpstr>Module 2 Defining the Adaptive Market</vt:lpstr>
      <vt:lpstr>               Demographic Data on Disability </vt:lpstr>
      <vt:lpstr>                Psychographic Data on Disability </vt:lpstr>
      <vt:lpstr>                  Behavioristic Data on Disability </vt:lpstr>
      <vt:lpstr>Geographic Data on Disability </vt:lpstr>
      <vt:lpstr>Income Data on Disability </vt:lpstr>
      <vt:lpstr>Market Research </vt:lpstr>
      <vt:lpstr>              MELROSE TRADING POST</vt:lpstr>
      <vt:lpstr>UNHIDDEN</vt:lpstr>
      <vt:lpstr>      SLICK CHICKS</vt:lpstr>
      <vt:lpstr>     IZ ADAPTIVE</vt:lpstr>
      <vt:lpstr>Module 3 Understanding Disabling Conditions</vt:lpstr>
      <vt:lpstr>Three Basic Groupings</vt:lpstr>
      <vt:lpstr>Medical Groupings</vt:lpstr>
      <vt:lpstr>World Health Organization Groupings</vt:lpstr>
      <vt:lpstr>U.S. Department of Education Groupings</vt:lpstr>
      <vt:lpstr>Paralympic Committee Groupings</vt:lpstr>
      <vt:lpstr>Elevate Multi Sport &amp; Elevate Women 4 Tri</vt:lpstr>
      <vt:lpstr>Rolland's Three Categories</vt:lpstr>
      <vt:lpstr>BUCK &amp; BUCK    </vt:lpstr>
      <vt:lpstr>                                     DEWEY Clothing     </vt:lpstr>
      <vt:lpstr>                         EIGHTFOLD FOX    </vt:lpstr>
      <vt:lpstr>FFORA</vt:lpstr>
      <vt:lpstr>Module 4 Disabilities &amp; Clothing Adaption</vt:lpstr>
      <vt:lpstr>Clothing for People in Wheelchairs</vt:lpstr>
      <vt:lpstr>Clothing for People with Limited Dexterity </vt:lpstr>
      <vt:lpstr>Clothing for People with Access Needs</vt:lpstr>
      <vt:lpstr>Amputees, Braces, and Varied Bone Structure</vt:lpstr>
      <vt:lpstr>Clothing for Visually Impaired and/or Blind</vt:lpstr>
      <vt:lpstr>Developmental Disabilities </vt:lpstr>
      <vt:lpstr>                               ROLLETTES</vt:lpstr>
      <vt:lpstr>MAGZIP-ANKHGEAR</vt:lpstr>
      <vt:lpstr>                    KOZIE CLOTHES  </vt:lpstr>
      <vt:lpstr>                       PREVENTAWEAR </vt:lpstr>
      <vt:lpstr>Module 5 Self Image and Disability </vt:lpstr>
      <vt:lpstr> Maslow's Hierarchy of Needs </vt:lpstr>
      <vt:lpstr> Esteem and Disability </vt:lpstr>
      <vt:lpstr>                     Cultural Ableism </vt:lpstr>
      <vt:lpstr>         Costumes and Esteem</vt:lpstr>
      <vt:lpstr>Swimwear and Self-Image</vt:lpstr>
      <vt:lpstr>                                  MANIKIN </vt:lpstr>
      <vt:lpstr>                                MIGA SWIM</vt:lpstr>
      <vt:lpstr>Module 6 Inspiring Confidence, Communication and Connection: Apparel for Enhancing Self Esteem </vt:lpstr>
      <vt:lpstr>                            ABILITEE </vt:lpstr>
      <vt:lpstr>                        ALTER UR EGO</vt:lpstr>
      <vt:lpstr>PLAE FOOTWEAR</vt:lpstr>
      <vt:lpstr>Module 7 Fashioning the Social World of Disability </vt:lpstr>
      <vt:lpstr>Social Model &amp;  Disability </vt:lpstr>
      <vt:lpstr>                               SEWN ADAPTIVE</vt:lpstr>
      <vt:lpstr>                              MYSELF BELTS</vt:lpstr>
      <vt:lpstr>The Three A's</vt:lpstr>
      <vt:lpstr>Costs</vt:lpstr>
      <vt:lpstr>                               SO YES </vt:lpstr>
      <vt:lpstr>              LIBERARE</vt:lpstr>
      <vt:lpstr>Module 8 Essential Considerations in    Marketing</vt:lpstr>
      <vt:lpstr>             TRACOM        SOCIAL STYLE    tm</vt:lpstr>
      <vt:lpstr>                         Adaptive Vocabulary</vt:lpstr>
      <vt:lpstr>                          CUR8ABLE</vt:lpstr>
      <vt:lpstr>          BILLY FOOTWEAR</vt:lpstr>
      <vt:lpstr>Key Financial Reports</vt:lpstr>
      <vt:lpstr>Unit 9 Supplementary Information </vt:lpstr>
      <vt:lpstr>PUBLIC FIGURES</vt:lpstr>
      <vt:lpstr>ACTIVIST                     Adaptive by Asiya</vt:lpstr>
      <vt:lpstr>         Vollbrecht Consulting</vt:lpstr>
      <vt:lpstr>PowerPoint Presentation</vt:lpstr>
      <vt:lpstr>  Adaptivewear Business Plan </vt:lpstr>
      <vt:lpstr>Executive Summary </vt:lpstr>
      <vt:lpstr>                             Company History</vt:lpstr>
      <vt:lpstr>                                Market Analysis </vt:lpstr>
      <vt:lpstr>                         Products and Services </vt:lpstr>
      <vt:lpstr>               Strategy and Implementation </vt:lpstr>
      <vt:lpstr>                         Sustainability Plan </vt:lpstr>
      <vt:lpstr>Website</vt:lpstr>
      <vt:lpstr>                           Control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David Parker</dc:creator>
  <cp:lastModifiedBy>David Parker</cp:lastModifiedBy>
  <cp:revision>1</cp:revision>
  <dcterms:modified xsi:type="dcterms:W3CDTF">2025-01-24T16:17:47Z</dcterms:modified>
</cp:coreProperties>
</file>